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56" r:id="rId6"/>
    <p:sldId id="257" r:id="rId7"/>
    <p:sldId id="267" r:id="rId8"/>
    <p:sldId id="258" r:id="rId9"/>
    <p:sldId id="259"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D582DA-5B12-4903-BD6A-5BF89B3D8BA9}" v="3" dt="2019-03-28T14:17:32.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Rice" userId="6b489518017f99db" providerId="LiveId" clId="{A0843BE6-C33F-4E27-943D-78E61E12B776}"/>
  </pc:docChgLst>
  <pc:docChgLst>
    <pc:chgData name="Jamie Rice" userId="961b8a01-72f6-402d-803e-2bd16a82fc1b" providerId="ADAL" clId="{9FD582DA-5B12-4903-BD6A-5BF89B3D8BA9}"/>
    <pc:docChg chg="custSel addSld delSld modSld sldOrd">
      <pc:chgData name="Jamie Rice" userId="961b8a01-72f6-402d-803e-2bd16a82fc1b" providerId="ADAL" clId="{9FD582DA-5B12-4903-BD6A-5BF89B3D8BA9}" dt="2019-03-28T14:17:36.308" v="640" actId="2696"/>
      <pc:docMkLst>
        <pc:docMk/>
      </pc:docMkLst>
      <pc:sldChg chg="modSp">
        <pc:chgData name="Jamie Rice" userId="961b8a01-72f6-402d-803e-2bd16a82fc1b" providerId="ADAL" clId="{9FD582DA-5B12-4903-BD6A-5BF89B3D8BA9}" dt="2019-03-28T14:12:45.826" v="1" actId="20577"/>
        <pc:sldMkLst>
          <pc:docMk/>
          <pc:sldMk cId="2084608833" sldId="263"/>
        </pc:sldMkLst>
        <pc:spChg chg="mod">
          <ac:chgData name="Jamie Rice" userId="961b8a01-72f6-402d-803e-2bd16a82fc1b" providerId="ADAL" clId="{9FD582DA-5B12-4903-BD6A-5BF89B3D8BA9}" dt="2019-03-28T14:12:45.826" v="1" actId="20577"/>
          <ac:spMkLst>
            <pc:docMk/>
            <pc:sldMk cId="2084608833" sldId="263"/>
            <ac:spMk id="23" creationId="{47A5A174-A0C2-466B-9A28-B25D129EB16A}"/>
          </ac:spMkLst>
        </pc:spChg>
      </pc:sldChg>
      <pc:sldChg chg="delSp modSp add del ord">
        <pc:chgData name="Jamie Rice" userId="961b8a01-72f6-402d-803e-2bd16a82fc1b" providerId="ADAL" clId="{9FD582DA-5B12-4903-BD6A-5BF89B3D8BA9}" dt="2019-03-28T14:17:36.308" v="640" actId="2696"/>
        <pc:sldMkLst>
          <pc:docMk/>
          <pc:sldMk cId="4232461038" sldId="271"/>
        </pc:sldMkLst>
        <pc:spChg chg="del">
          <ac:chgData name="Jamie Rice" userId="961b8a01-72f6-402d-803e-2bd16a82fc1b" providerId="ADAL" clId="{9FD582DA-5B12-4903-BD6A-5BF89B3D8BA9}" dt="2019-03-28T14:13:16.465" v="4" actId="478"/>
          <ac:spMkLst>
            <pc:docMk/>
            <pc:sldMk cId="4232461038" sldId="271"/>
            <ac:spMk id="2" creationId="{80C8214B-B9C4-47A9-AC4F-36AD9980FF73}"/>
          </ac:spMkLst>
        </pc:spChg>
        <pc:spChg chg="del">
          <ac:chgData name="Jamie Rice" userId="961b8a01-72f6-402d-803e-2bd16a82fc1b" providerId="ADAL" clId="{9FD582DA-5B12-4903-BD6A-5BF89B3D8BA9}" dt="2019-03-28T14:13:17.136" v="5" actId="478"/>
          <ac:spMkLst>
            <pc:docMk/>
            <pc:sldMk cId="4232461038" sldId="271"/>
            <ac:spMk id="3" creationId="{B2BB6100-1E6D-4D58-B7EB-A9898F1380CF}"/>
          </ac:spMkLst>
        </pc:spChg>
        <pc:spChg chg="del mod">
          <ac:chgData name="Jamie Rice" userId="961b8a01-72f6-402d-803e-2bd16a82fc1b" providerId="ADAL" clId="{9FD582DA-5B12-4903-BD6A-5BF89B3D8BA9}" dt="2019-03-28T14:17:34.479" v="639" actId="478"/>
          <ac:spMkLst>
            <pc:docMk/>
            <pc:sldMk cId="4232461038" sldId="271"/>
            <ac:spMk id="4" creationId="{74DDD2CA-42AC-4A9A-B559-B2770728A51B}"/>
          </ac:spMkLst>
        </pc:spChg>
      </pc:sldChg>
    </pc:docChg>
  </pc:docChgLst>
  <pc:docChgLst>
    <pc:chgData name="Jay Rice" userId="6b489518017f99db" providerId="LiveId" clId="{B3D13CFB-E2BA-48DF-88D2-1D7B84886D4C}"/>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05E1-CD01-483E-AC0E-2CB33F2A9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ADFF09-C3D2-44D6-83F4-249ED5A24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68CA78-790B-4C51-8E30-1C93499223B9}"/>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255E933D-DE23-4CA2-AD40-6D6482E472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27A066-2A49-4D2C-A2E0-347656F3C2AB}"/>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3649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562F-202B-4FBD-B287-BEA3B526DD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08837-D000-4AB9-ADD1-50E482608F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5124B-71EE-4CE6-B0EE-707CD343542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0D8DC1B7-A2CF-43D8-9993-2F166B4ED9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7D4970-54A1-4834-A81B-6399E1825F35}"/>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7196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0CA2-1957-4C5E-9FF2-7B5194376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276594-3489-411C-A964-DF469E45FB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82C735-577A-4469-B2ED-CD7C2DEF149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BF6121-B97A-45F2-8CBE-0FEB0DA235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4427A-E3BF-494C-8971-41BD96803DDF}"/>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215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B5D8-AF7B-44E5-9483-34B72358E6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1C3762-E471-4EC7-9269-75E8E62579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6C4675-539D-4E17-BFAD-695D9F6C3C21}"/>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CDDFA0-57BE-4FFA-B4F2-86CFEF9475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E518CF-55B8-420D-ACCB-58D7D6389A1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99336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31A-E64E-45D0-AC08-94F2903D7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6A0704-5B24-4F8B-9078-FCF4BCD63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D93127-E987-4800-8CC3-EFDE47616366}"/>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320A2B04-4141-40BA-B0E0-706E4C79F9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8955A-843A-4C81-8333-8068E11946B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8405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E255-BF42-46EE-841D-F96074902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C1C0A1-B09D-4172-A516-05D03381F7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3590DB-088A-4BDE-A586-512799EDEB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BAAE7-722C-4782-95E4-1B33A8DD30A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E3EC1EFD-1F0D-4DE0-9AE6-372110DB4F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1D3A96-49F1-4794-9F8E-939B4CE71CB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03414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20-2CEB-410F-A221-356360FF24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A5C8BE-6434-455F-A089-4209B352B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60C591-20A5-4454-B584-7F542DC525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5E4494A-57CB-4525-9CDB-07EB6C2BC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ABAF69-93B0-49F0-8833-6BEB846C45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D916C8-4DDC-4639-84FE-6EB9A5046E8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8" name="Footer Placeholder 7">
            <a:extLst>
              <a:ext uri="{FF2B5EF4-FFF2-40B4-BE49-F238E27FC236}">
                <a16:creationId xmlns:a16="http://schemas.microsoft.com/office/drawing/2014/main" id="{F314E2F7-EEB4-4B61-B91A-F18959451C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FFE36D-FBAE-4BDA-8DDA-EBB9BD5E616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46861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A029-C225-448E-95B4-E3BF93F789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32DA0D-5375-4B49-A998-14C686877603}"/>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4" name="Footer Placeholder 3">
            <a:extLst>
              <a:ext uri="{FF2B5EF4-FFF2-40B4-BE49-F238E27FC236}">
                <a16:creationId xmlns:a16="http://schemas.microsoft.com/office/drawing/2014/main" id="{BB179413-E695-4E5D-B8EF-E120AD584D1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663ABE-5108-4120-8965-BC16D7CECD8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6274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065BE-7974-44FA-9C34-F687FDDB4E2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3" name="Footer Placeholder 2">
            <a:extLst>
              <a:ext uri="{FF2B5EF4-FFF2-40B4-BE49-F238E27FC236}">
                <a16:creationId xmlns:a16="http://schemas.microsoft.com/office/drawing/2014/main" id="{70E2DB3E-90F7-4C4E-B538-8190CC68A4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743D2D-A27E-4738-A0F1-B8668C21FAD2}"/>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19634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3DA-B981-428A-9DEC-930D6530A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1CC8B3D-7AAD-456A-84CE-4ACA4BDE9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5F91D89-6317-4C4B-954B-4C7BCE653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163E5-5A94-4350-8438-D9E9F427975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D373BDDC-9CF8-400B-A920-28A83DFBD1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3B585-F35A-41FB-8337-5562FD9C702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53983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67ED-2892-4FAA-890C-0D40C2B0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8553B1-F0F2-4793-83EC-BD67DA9F8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34D885-7894-4A84-87BF-9E8656229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67CDF3-1BA1-4C50-B070-EA209F84F1D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905759C3-6629-4BD8-B221-CBE09C12F2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AA2006-DB84-4691-9589-14F83740A1AE}"/>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1882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176B-A9E5-4314-8601-4BD589FD2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04416-5EF6-4817-BFBD-4D408E2ED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6BCBCB-610B-4F3D-8A1C-375D4DDB3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C98A02E-8D75-499A-B0FD-9FA8C886A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EA0F284-5BE3-426A-A2B2-D1720039B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768A-470C-4C3A-AA1F-E55A53E82763}" type="slidenum">
              <a:rPr lang="en-GB" smtClean="0"/>
              <a:t>‹#›</a:t>
            </a:fld>
            <a:endParaRPr lang="en-GB"/>
          </a:p>
        </p:txBody>
      </p:sp>
    </p:spTree>
    <p:extLst>
      <p:ext uri="{BB962C8B-B14F-4D97-AF65-F5344CB8AC3E}">
        <p14:creationId xmlns:p14="http://schemas.microsoft.com/office/powerpoint/2010/main" val="418987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F3D09-BA19-4E92-A5AC-3B9F9020AA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6023"/>
            <a:ext cx="10998437" cy="6874023"/>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pic>
        <p:nvPicPr>
          <p:cNvPr id="18" name="Picture 17">
            <a:extLst>
              <a:ext uri="{FF2B5EF4-FFF2-40B4-BE49-F238E27FC236}">
                <a16:creationId xmlns:a16="http://schemas.microsoft.com/office/drawing/2014/main" id="{EAF15805-6EFD-4046-9278-89CCBAE6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3" y="163902"/>
            <a:ext cx="988056" cy="1497523"/>
          </a:xfrm>
          <a:prstGeom prst="rect">
            <a:avLst/>
          </a:prstGeom>
        </p:spPr>
      </p:pic>
      <p:sp>
        <p:nvSpPr>
          <p:cNvPr id="21" name="TextBox 20">
            <a:extLst>
              <a:ext uri="{FF2B5EF4-FFF2-40B4-BE49-F238E27FC236}">
                <a16:creationId xmlns:a16="http://schemas.microsoft.com/office/drawing/2014/main" id="{290F9747-6880-48F9-8289-CA10C634683C}"/>
              </a:ext>
            </a:extLst>
          </p:cNvPr>
          <p:cNvSpPr txBox="1"/>
          <p:nvPr/>
        </p:nvSpPr>
        <p:spPr>
          <a:xfrm>
            <a:off x="1145049" y="512553"/>
            <a:ext cx="3322978" cy="800219"/>
          </a:xfrm>
          <a:prstGeom prst="rect">
            <a:avLst/>
          </a:prstGeom>
          <a:noFill/>
        </p:spPr>
        <p:txBody>
          <a:bodyPr wrap="square" rtlCol="0">
            <a:spAutoFit/>
          </a:bodyPr>
          <a:lstStyle/>
          <a:p>
            <a:r>
              <a:rPr lang="en-US" sz="3400" dirty="0">
                <a:latin typeface="Trajan Pro" charset="0"/>
                <a:ea typeface="Trajan Pro" charset="0"/>
                <a:cs typeface="Trajan Pro" charset="0"/>
              </a:rPr>
              <a:t>Zen Wealth</a:t>
            </a:r>
          </a:p>
          <a:p>
            <a:r>
              <a:rPr lang="en-US" sz="1200" dirty="0">
                <a:latin typeface="Trajan Pro" charset="0"/>
                <a:ea typeface="Trajan Pro" charset="0"/>
                <a:cs typeface="Trajan Pro" charset="0"/>
              </a:rPr>
              <a:t>Financial Freedom and Security</a:t>
            </a:r>
          </a:p>
        </p:txBody>
      </p:sp>
      <p:sp>
        <p:nvSpPr>
          <p:cNvPr id="23" name="TextBox 22">
            <a:extLst>
              <a:ext uri="{FF2B5EF4-FFF2-40B4-BE49-F238E27FC236}">
                <a16:creationId xmlns:a16="http://schemas.microsoft.com/office/drawing/2014/main" id="{47A5A174-A0C2-466B-9A28-B25D129EB16A}"/>
              </a:ext>
            </a:extLst>
          </p:cNvPr>
          <p:cNvSpPr txBox="1"/>
          <p:nvPr/>
        </p:nvSpPr>
        <p:spPr>
          <a:xfrm>
            <a:off x="-1" y="4808475"/>
            <a:ext cx="8238147" cy="892552"/>
          </a:xfrm>
          <a:prstGeom prst="rect">
            <a:avLst/>
          </a:prstGeom>
          <a:solidFill>
            <a:schemeClr val="tx2">
              <a:lumMod val="75000"/>
            </a:schemeClr>
          </a:solidFill>
        </p:spPr>
        <p:txBody>
          <a:bodyPr wrap="square" rtlCol="0">
            <a:spAutoFit/>
          </a:bodyPr>
          <a:lstStyle/>
          <a:p>
            <a:r>
              <a:rPr lang="en-US" sz="2400" dirty="0">
                <a:solidFill>
                  <a:schemeClr val="bg1"/>
                </a:solidFill>
                <a:latin typeface="Trajan Pro" charset="0"/>
                <a:ea typeface="Trajan Pro" charset="0"/>
                <a:cs typeface="Trajan Pro" charset="0"/>
              </a:rPr>
              <a:t>Fund Selection</a:t>
            </a:r>
          </a:p>
          <a:p>
            <a:r>
              <a:rPr lang="en-US" sz="1600" dirty="0">
                <a:solidFill>
                  <a:schemeClr val="bg1"/>
                </a:solidFill>
                <a:latin typeface="Trajan Pro" charset="0"/>
                <a:ea typeface="Trajan Pro" charset="0"/>
                <a:cs typeface="Trajan Pro" charset="0"/>
              </a:rPr>
              <a:t>January 2019</a:t>
            </a:r>
          </a:p>
          <a:p>
            <a:pPr algn="r"/>
            <a:r>
              <a:rPr lang="en-GB" sz="1200" dirty="0">
                <a:solidFill>
                  <a:schemeClr val="bg1"/>
                </a:solidFill>
                <a:ea typeface="Calibri" panose="020F0502020204030204" pitchFamily="34" charset="0"/>
              </a:rPr>
              <a:t>This does not constitute advice.  Professional advice should be taken prior to acting on any part of it.</a:t>
            </a:r>
            <a:endParaRPr lang="en-US" sz="1600" dirty="0">
              <a:solidFill>
                <a:schemeClr val="bg1"/>
              </a:solidFill>
              <a:latin typeface="Trajan Pro" charset="0"/>
              <a:ea typeface="Trajan Pro" charset="0"/>
              <a:cs typeface="Trajan Pro" charset="0"/>
            </a:endParaRPr>
          </a:p>
        </p:txBody>
      </p:sp>
      <p:sp>
        <p:nvSpPr>
          <p:cNvPr id="24" name="Text Box 24">
            <a:extLst>
              <a:ext uri="{FF2B5EF4-FFF2-40B4-BE49-F238E27FC236}">
                <a16:creationId xmlns:a16="http://schemas.microsoft.com/office/drawing/2014/main" id="{B085E45D-734D-4F06-A5FB-BB0E070B6D93}"/>
              </a:ext>
            </a:extLst>
          </p:cNvPr>
          <p:cNvSpPr txBox="1">
            <a:spLocks noChangeArrowheads="1"/>
          </p:cNvSpPr>
          <p:nvPr/>
        </p:nvSpPr>
        <p:spPr bwMode="auto">
          <a:xfrm>
            <a:off x="0" y="6329076"/>
            <a:ext cx="10189907" cy="52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20000"/>
              </a:lnSpc>
              <a:spcAft>
                <a:spcPts val="1000"/>
              </a:spcAft>
            </a:pPr>
            <a:r>
              <a:rPr lang="en-US" sz="1100" b="1" dirty="0">
                <a:effectLst/>
                <a:latin typeface="Avenir Book" charset="0"/>
                <a:ea typeface="Avenir Book" charset="0"/>
                <a:cs typeface="Avenir Book" charset="0"/>
              </a:rPr>
              <a:t>Zen Wealth LLP is an appointed representative of Best Practice IFA Group Limited which is authorised and regulated by the Financial Conduct Authority. </a:t>
            </a:r>
            <a:endParaRPr lang="en-GB" sz="1100" b="1" dirty="0">
              <a:effectLst/>
              <a:latin typeface="Avenir Book" charset="0"/>
              <a:ea typeface="Avenir Book" charset="0"/>
              <a:cs typeface="Avenir Book" charset="0"/>
            </a:endParaRPr>
          </a:p>
          <a:p>
            <a:pPr algn="ctr">
              <a:lnSpc>
                <a:spcPct val="120000"/>
              </a:lnSpc>
              <a:spcAft>
                <a:spcPts val="1000"/>
              </a:spcAft>
            </a:pPr>
            <a:r>
              <a:rPr lang="en-US" sz="1100" dirty="0">
                <a:effectLst/>
                <a:ea typeface="Microsoft Himalaya" panose="01010100010101010101" pitchFamily="2" charset="0"/>
                <a:cs typeface="Microsoft Himalaya" panose="01010100010101010101" pitchFamily="2" charset="0"/>
              </a:rPr>
              <a:t> </a:t>
            </a:r>
            <a:endParaRPr lang="en-GB" sz="1100" dirty="0">
              <a:effectLst/>
              <a:ea typeface="Microsoft Himalaya" panose="01010100010101010101" pitchFamily="2" charset="0"/>
              <a:cs typeface="Microsoft Himalaya" panose="01010100010101010101" pitchFamily="2" charset="0"/>
            </a:endParaRPr>
          </a:p>
          <a:p>
            <a:pPr algn="ctr">
              <a:lnSpc>
                <a:spcPct val="120000"/>
              </a:lnSpc>
              <a:spcAft>
                <a:spcPts val="1000"/>
              </a:spcAft>
            </a:pPr>
            <a:r>
              <a:rPr lang="en-US" sz="1100" dirty="0">
                <a:solidFill>
                  <a:srgbClr val="92D050"/>
                </a:solidFill>
                <a:effectLst/>
                <a:ea typeface="Microsoft Himalaya" panose="01010100010101010101" pitchFamily="2" charset="0"/>
                <a:cs typeface="Microsoft Himalaya" panose="01010100010101010101" pitchFamily="2" charset="0"/>
              </a:rPr>
              <a:t> </a:t>
            </a:r>
            <a:endParaRPr lang="en-GB" sz="1100" dirty="0">
              <a:solidFill>
                <a:srgbClr val="242424"/>
              </a:solidFill>
              <a:effectLst/>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907" y="11897"/>
            <a:ext cx="1344530" cy="1972710"/>
          </a:xfrm>
          <a:prstGeom prst="rect">
            <a:avLst/>
          </a:prstGeom>
        </p:spPr>
      </p:pic>
    </p:spTree>
    <p:extLst>
      <p:ext uri="{BB962C8B-B14F-4D97-AF65-F5344CB8AC3E}">
        <p14:creationId xmlns:p14="http://schemas.microsoft.com/office/powerpoint/2010/main" val="2084608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Arrow Connector 53">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8398956-F795-41DB-A058-C1843FD47EBA}"/>
              </a:ext>
            </a:extLst>
          </p:cNvPr>
          <p:cNvPicPr>
            <a:picLocks noChangeAspect="1"/>
          </p:cNvPicPr>
          <p:nvPr/>
        </p:nvPicPr>
        <p:blipFill rotWithShape="1">
          <a:blip r:embed="rId2">
            <a:extLst>
              <a:ext uri="{28A0092B-C50C-407E-A947-70E740481C1C}">
                <a14:useLocalDpi xmlns:a14="http://schemas.microsoft.com/office/drawing/2010/main" val="0"/>
              </a:ext>
            </a:extLst>
          </a:blip>
          <a:srcRect l="17538" r="18944"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655321" y="2575034"/>
            <a:ext cx="5120113" cy="3462228"/>
          </a:xfrm>
        </p:spPr>
        <p:txBody>
          <a:bodyPr vert="horz" lIns="91440" tIns="45720" rIns="91440" bIns="45720" rtlCol="0">
            <a:normAutofit/>
          </a:bodyPr>
          <a:lstStyle/>
          <a:p>
            <a:pPr marL="0" indent="0">
              <a:buNone/>
            </a:pPr>
            <a:r>
              <a:rPr lang="en-US" sz="1500" dirty="0"/>
              <a:t>There are various modelling techniques commonly used in the wealth management industry. These can be used to project a range of possible outcomes for determining how assets will behave in relation to each other to determine an ‘optimal’ allocation. The most widely used modelling technique is based on Harry Markowitz’s Modern Portfolio Theory (MPT), which seeks to </a:t>
            </a:r>
            <a:r>
              <a:rPr lang="en-US" sz="1500" dirty="0" err="1"/>
              <a:t>maximise</a:t>
            </a:r>
            <a:r>
              <a:rPr lang="en-US" sz="1500" dirty="0"/>
              <a:t> return from a portfolio for a given level of risk. Introduced in 1952 it is still widely used in the wealth management industry. </a:t>
            </a:r>
          </a:p>
          <a:p>
            <a:pPr marL="0" indent="0">
              <a:buNone/>
            </a:pPr>
            <a:r>
              <a:rPr lang="en-US" sz="1500" dirty="0"/>
              <a:t>We used computer software to help us determine ‘optimal’ asset allocations for a given level of volatility (risk). This helps us to understand the relationship between risk and return and which funds in theory complement each other when blended together. </a:t>
            </a:r>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dirty="0">
                <a:solidFill>
                  <a:schemeClr val="accent1">
                    <a:lumMod val="75000"/>
                  </a:schemeClr>
                </a:solidFill>
              </a:rPr>
              <a:t>How do we blend funds</a:t>
            </a:r>
          </a:p>
        </p:txBody>
      </p:sp>
      <p:sp>
        <p:nvSpPr>
          <p:cNvPr id="7" name="TextBox 6">
            <a:extLst>
              <a:ext uri="{FF2B5EF4-FFF2-40B4-BE49-F238E27FC236}">
                <a16:creationId xmlns:a16="http://schemas.microsoft.com/office/drawing/2014/main" id="{57646415-7D7E-4DB8-A154-681D3CC99E44}"/>
              </a:ext>
            </a:extLst>
          </p:cNvPr>
          <p:cNvSpPr txBox="1"/>
          <p:nvPr/>
        </p:nvSpPr>
        <p:spPr>
          <a:xfrm>
            <a:off x="655320" y="6427419"/>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58293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6" y="2046914"/>
            <a:ext cx="6088996" cy="4185247"/>
          </a:xfrm>
        </p:spPr>
        <p:txBody>
          <a:bodyPr vert="horz" lIns="91440" tIns="45720" rIns="91440" bIns="45720" rtlCol="0">
            <a:normAutofit fontScale="92500" lnSpcReduction="10000"/>
          </a:bodyPr>
          <a:lstStyle/>
          <a:p>
            <a:pPr marL="0" indent="0">
              <a:buNone/>
            </a:pPr>
            <a:r>
              <a:rPr lang="en-GB" sz="1200" dirty="0"/>
              <a:t>We start by taking the whole sector and applying a range of measures to reduce it to a short list of funds which display acceptable risk and performance characteristics. We then use quantitative and qualitative measures to ensure that the fund has a robust fund management process in place with a strong management team. </a:t>
            </a:r>
          </a:p>
          <a:p>
            <a:pPr marL="0" indent="0">
              <a:buNone/>
            </a:pPr>
            <a:r>
              <a:rPr lang="en-GB" sz="1200" dirty="0"/>
              <a:t>Whilst no guarantee, this can give us some indication of the platform which the fund is built on and how it might perform in the future. </a:t>
            </a:r>
          </a:p>
          <a:p>
            <a:pPr marL="0" indent="0">
              <a:buNone/>
            </a:pPr>
            <a:r>
              <a:rPr lang="en-GB" sz="1200" dirty="0"/>
              <a:t>We use fund analysis tools which combine and evaluate the data. The primary quantitative data is collected via Morningstar Adviser Workstation and we couple this with other data sources. </a:t>
            </a:r>
          </a:p>
          <a:p>
            <a:pPr marL="0" indent="0">
              <a:buNone/>
            </a:pPr>
            <a:r>
              <a:rPr lang="en-GB" sz="1200" dirty="0"/>
              <a:t>In all areas, funds were compared against their peers and benchmarks in the following areas: </a:t>
            </a:r>
          </a:p>
          <a:p>
            <a:pPr>
              <a:lnSpc>
                <a:spcPct val="120000"/>
              </a:lnSpc>
              <a:spcBef>
                <a:spcPts val="0"/>
              </a:spcBef>
            </a:pPr>
            <a:endParaRPr lang="en-GB" sz="1200" b="1" dirty="0"/>
          </a:p>
          <a:p>
            <a:pPr>
              <a:lnSpc>
                <a:spcPct val="120000"/>
              </a:lnSpc>
              <a:spcBef>
                <a:spcPts val="0"/>
              </a:spcBef>
            </a:pPr>
            <a:r>
              <a:rPr lang="en-GB" sz="1200" b="1" dirty="0"/>
              <a:t>Diversification</a:t>
            </a:r>
          </a:p>
          <a:p>
            <a:pPr>
              <a:lnSpc>
                <a:spcPct val="120000"/>
              </a:lnSpc>
              <a:spcBef>
                <a:spcPts val="0"/>
              </a:spcBef>
            </a:pPr>
            <a:r>
              <a:rPr lang="en-GB" sz="1200" b="1" dirty="0"/>
              <a:t>TER/Ongoing Fund Charge</a:t>
            </a:r>
          </a:p>
          <a:p>
            <a:pPr>
              <a:lnSpc>
                <a:spcPct val="120000"/>
              </a:lnSpc>
              <a:spcBef>
                <a:spcPts val="0"/>
              </a:spcBef>
            </a:pPr>
            <a:r>
              <a:rPr lang="en-GB" sz="1200" b="1" dirty="0"/>
              <a:t>Performance</a:t>
            </a:r>
          </a:p>
          <a:p>
            <a:pPr>
              <a:lnSpc>
                <a:spcPct val="120000"/>
              </a:lnSpc>
              <a:spcBef>
                <a:spcPts val="0"/>
              </a:spcBef>
            </a:pPr>
            <a:r>
              <a:rPr lang="en-GB" sz="1200" b="1" dirty="0"/>
              <a:t>Volatility</a:t>
            </a:r>
          </a:p>
          <a:p>
            <a:pPr>
              <a:lnSpc>
                <a:spcPct val="120000"/>
              </a:lnSpc>
              <a:spcBef>
                <a:spcPts val="0"/>
              </a:spcBef>
            </a:pPr>
            <a:r>
              <a:rPr lang="en-GB" sz="1200" b="1" dirty="0"/>
              <a:t>Fund Size</a:t>
            </a:r>
          </a:p>
          <a:p>
            <a:pPr>
              <a:lnSpc>
                <a:spcPct val="120000"/>
              </a:lnSpc>
              <a:spcBef>
                <a:spcPts val="0"/>
              </a:spcBef>
            </a:pPr>
            <a:r>
              <a:rPr lang="en-GB" sz="1200" b="1" dirty="0"/>
              <a:t>Qualitative Screening </a:t>
            </a:r>
          </a:p>
          <a:p>
            <a:pPr>
              <a:lnSpc>
                <a:spcPct val="120000"/>
              </a:lnSpc>
              <a:spcBef>
                <a:spcPts val="0"/>
              </a:spcBef>
            </a:pPr>
            <a:r>
              <a:rPr lang="en-GB" sz="1200" b="1" dirty="0"/>
              <a:t>Fund Manager Background</a:t>
            </a:r>
          </a:p>
          <a:p>
            <a:pPr>
              <a:lnSpc>
                <a:spcPct val="120000"/>
              </a:lnSpc>
              <a:spcBef>
                <a:spcPts val="0"/>
              </a:spcBef>
            </a:pPr>
            <a:r>
              <a:rPr lang="en-GB" sz="1200" b="1" dirty="0"/>
              <a:t>Fund Philosophy</a:t>
            </a:r>
          </a:p>
          <a:p>
            <a:pPr>
              <a:lnSpc>
                <a:spcPct val="120000"/>
              </a:lnSpc>
              <a:spcBef>
                <a:spcPts val="0"/>
              </a:spcBef>
            </a:pPr>
            <a:r>
              <a:rPr lang="en-GB" sz="1200" b="1" dirty="0"/>
              <a:t>Fund Management Process</a:t>
            </a:r>
          </a:p>
          <a:p>
            <a:pPr>
              <a:lnSpc>
                <a:spcPct val="120000"/>
              </a:lnSpc>
              <a:spcBef>
                <a:spcPts val="0"/>
              </a:spcBef>
            </a:pPr>
            <a:r>
              <a:rPr lang="en-GB" sz="1200" b="1" dirty="0"/>
              <a:t>Risk Controls</a:t>
            </a:r>
          </a:p>
          <a:p>
            <a:pPr>
              <a:lnSpc>
                <a:spcPct val="120000"/>
              </a:lnSpc>
              <a:spcBef>
                <a:spcPts val="0"/>
              </a:spcBef>
            </a:pPr>
            <a:r>
              <a:rPr lang="en-GB" sz="1200" b="1" dirty="0"/>
              <a:t>Manager Resources</a:t>
            </a:r>
            <a:endParaRPr lang="en-US" sz="1200" b="1"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6" y="660552"/>
            <a:ext cx="6586491" cy="1676603"/>
          </a:xfrm>
        </p:spPr>
        <p:txBody>
          <a:bodyPr vert="horz" lIns="91440" tIns="45720" rIns="91440" bIns="45720" rtlCol="0" anchor="ctr">
            <a:normAutofit/>
          </a:bodyPr>
          <a:lstStyle/>
          <a:p>
            <a:r>
              <a:rPr lang="en-GB" dirty="0">
                <a:solidFill>
                  <a:schemeClr val="accent1">
                    <a:lumMod val="75000"/>
                  </a:schemeClr>
                </a:solidFill>
              </a:rPr>
              <a:t>Initial Fund Screening</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Content Placeholder 5">
            <a:extLst>
              <a:ext uri="{FF2B5EF4-FFF2-40B4-BE49-F238E27FC236}">
                <a16:creationId xmlns:a16="http://schemas.microsoft.com/office/drawing/2014/main" id="{DB9DE495-502A-46B1-9424-0E1C00EEC450}"/>
              </a:ext>
            </a:extLst>
          </p:cNvPr>
          <p:cNvSpPr txBox="1">
            <a:spLocks/>
          </p:cNvSpPr>
          <p:nvPr/>
        </p:nvSpPr>
        <p:spPr>
          <a:xfrm>
            <a:off x="7399089" y="660552"/>
            <a:ext cx="4028113" cy="55716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solidFill>
                  <a:schemeClr val="accent1">
                    <a:lumMod val="75000"/>
                  </a:schemeClr>
                </a:solidFill>
                <a:ea typeface="+mj-ea"/>
                <a:cs typeface="+mj-cs"/>
              </a:rPr>
              <a:t>Diversification</a:t>
            </a:r>
          </a:p>
          <a:p>
            <a:pPr marL="0" indent="0">
              <a:buNone/>
            </a:pPr>
            <a:r>
              <a:rPr lang="en-GB" sz="1100" dirty="0"/>
              <a:t>We believe that diversification is essential, therefore when considering how the portfolio blends it was important that each fund “pays its way”.  This means that we are spreading the risk within the portfolio across a wide range of underlying investments across the globe.</a:t>
            </a:r>
          </a:p>
          <a:p>
            <a:pPr marL="0" indent="0">
              <a:buNone/>
            </a:pPr>
            <a:r>
              <a:rPr lang="en-GB" sz="1100" dirty="0"/>
              <a:t>This reduces the reliance on the performance of a small number of stocks which is more traditional within a pure actively Managed Portfolio.  </a:t>
            </a:r>
          </a:p>
          <a:p>
            <a:pPr marL="0" indent="0">
              <a:buNone/>
            </a:pPr>
            <a:r>
              <a:rPr lang="en-GB" sz="1100" dirty="0"/>
              <a:t>We adopt a core and satellite approach, which means at the core, we look for low cost passive investments, but where we believe value can be added by taking an active approach we divert resources accordingly.</a:t>
            </a:r>
          </a:p>
          <a:p>
            <a:pPr marL="0" indent="0">
              <a:buNone/>
            </a:pPr>
            <a:r>
              <a:rPr lang="en-US" sz="1100" dirty="0">
                <a:solidFill>
                  <a:schemeClr val="accent1">
                    <a:lumMod val="75000"/>
                  </a:schemeClr>
                </a:solidFill>
                <a:ea typeface="+mj-ea"/>
                <a:cs typeface="+mj-cs"/>
              </a:rPr>
              <a:t>TER/Ongoing Fund Charge</a:t>
            </a:r>
            <a:endParaRPr lang="en-GB" sz="1100" dirty="0">
              <a:solidFill>
                <a:schemeClr val="accent1">
                  <a:lumMod val="75000"/>
                </a:schemeClr>
              </a:solidFill>
              <a:ea typeface="+mj-ea"/>
              <a:cs typeface="+mj-cs"/>
            </a:endParaRPr>
          </a:p>
          <a:p>
            <a:pPr marL="0" indent="0">
              <a:buNone/>
            </a:pPr>
            <a:r>
              <a:rPr lang="en-GB" sz="1100" dirty="0"/>
              <a:t>We believe that charges should be kept low.  The charges taken by a fund manager can substantially impact on the performance of the fund.  We have primarily selected funds with a TER or Ongoing Fund Charge of less than 1%.</a:t>
            </a:r>
          </a:p>
          <a:p>
            <a:pPr marL="0" indent="0">
              <a:buNone/>
            </a:pPr>
            <a:r>
              <a:rPr lang="en-US" sz="1100" dirty="0">
                <a:solidFill>
                  <a:schemeClr val="accent1">
                    <a:lumMod val="75000"/>
                  </a:schemeClr>
                </a:solidFill>
                <a:ea typeface="+mj-ea"/>
                <a:cs typeface="+mj-cs"/>
              </a:rPr>
              <a:t>Performance</a:t>
            </a:r>
            <a:endParaRPr lang="en-GB" sz="1100" dirty="0">
              <a:solidFill>
                <a:schemeClr val="accent1">
                  <a:lumMod val="75000"/>
                </a:schemeClr>
              </a:solidFill>
              <a:ea typeface="+mj-ea"/>
              <a:cs typeface="+mj-cs"/>
            </a:endParaRPr>
          </a:p>
          <a:p>
            <a:pPr marL="0" indent="0">
              <a:buNone/>
            </a:pPr>
            <a:r>
              <a:rPr lang="en-GB" sz="1100" dirty="0"/>
              <a:t>Fund performance is a good indicator that the philosophy and management style of a fund manager is robust.  Whilst this is important, it needs to be considered in the context of its peer group and benchmark.  Performance of a fund is often relative to the risk that the individual manager is taking within the portfolio and therefore it needs to be considered carefully to ensure that sensible controls are in place and that undue risk is not taken.</a:t>
            </a:r>
          </a:p>
          <a:p>
            <a:pPr marL="0" indent="0">
              <a:buNone/>
            </a:pPr>
            <a:r>
              <a:rPr lang="en-GB" sz="1100" dirty="0"/>
              <a:t>We select funds which we believe will add value to a portfolio over the longer term, we look at the past track record of the fund in conjunction with the other quantitative and qualitative measures and not in isolation.</a:t>
            </a:r>
          </a:p>
          <a:p>
            <a:pPr marL="0" indent="0">
              <a:buNone/>
            </a:pPr>
            <a:endParaRPr lang="en-GB" sz="1100" dirty="0"/>
          </a:p>
          <a:p>
            <a:pPr marL="0" indent="0">
              <a:buNone/>
            </a:pPr>
            <a:endParaRPr lang="en-GB" sz="1200" dirty="0"/>
          </a:p>
          <a:p>
            <a:pPr marL="0" indent="0">
              <a:buNone/>
            </a:pPr>
            <a:endParaRPr lang="en-GB" sz="1300" dirty="0"/>
          </a:p>
        </p:txBody>
      </p:sp>
      <p:sp>
        <p:nvSpPr>
          <p:cNvPr id="8" name="TextBox 7">
            <a:extLst>
              <a:ext uri="{FF2B5EF4-FFF2-40B4-BE49-F238E27FC236}">
                <a16:creationId xmlns:a16="http://schemas.microsoft.com/office/drawing/2014/main" id="{95493BAB-1022-4F20-B17A-9C0C69A5A057}"/>
              </a:ext>
            </a:extLst>
          </p:cNvPr>
          <p:cNvSpPr txBox="1"/>
          <p:nvPr/>
        </p:nvSpPr>
        <p:spPr>
          <a:xfrm>
            <a:off x="295026" y="6436163"/>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77941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Content Placeholder 5">
            <a:extLst>
              <a:ext uri="{FF2B5EF4-FFF2-40B4-BE49-F238E27FC236}">
                <a16:creationId xmlns:a16="http://schemas.microsoft.com/office/drawing/2014/main" id="{DB9DE495-502A-46B1-9424-0E1C00EEC450}"/>
              </a:ext>
            </a:extLst>
          </p:cNvPr>
          <p:cNvSpPr txBox="1">
            <a:spLocks/>
          </p:cNvSpPr>
          <p:nvPr/>
        </p:nvSpPr>
        <p:spPr>
          <a:xfrm>
            <a:off x="490289" y="643195"/>
            <a:ext cx="11193711" cy="5571609"/>
          </a:xfrm>
          <a:prstGeom prst="rect">
            <a:avLst/>
          </a:prstGeom>
        </p:spPr>
        <p:txBody>
          <a:bodyPr vert="horz" lIns="91440" tIns="45720" rIns="91440" bIns="45720" numCol="2" spcCol="36000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1">
                    <a:lumMod val="75000"/>
                  </a:schemeClr>
                </a:solidFill>
                <a:ea typeface="+mj-ea"/>
                <a:cs typeface="+mj-cs"/>
              </a:rPr>
              <a:t>Volatility</a:t>
            </a:r>
            <a:endParaRPr lang="en-GB" sz="1800" dirty="0">
              <a:solidFill>
                <a:schemeClr val="accent1">
                  <a:lumMod val="75000"/>
                </a:schemeClr>
              </a:solidFill>
              <a:ea typeface="+mj-ea"/>
              <a:cs typeface="+mj-cs"/>
            </a:endParaRPr>
          </a:p>
          <a:p>
            <a:pPr marL="0" indent="0">
              <a:buNone/>
            </a:pPr>
            <a:r>
              <a:rPr lang="en-GB" sz="1800" dirty="0"/>
              <a:t>Volatility is one of a number of measures we consider to help us understand the funds and how they operate.  We consider the funds in relation to the benchmark and sector as well as their specific goal within the larger portfolio.  There are a number of volatility measures which we consider when selecting a fund, the primary measure is the Standard Deviation of the fund.  </a:t>
            </a:r>
          </a:p>
          <a:p>
            <a:pPr marL="0" indent="0">
              <a:buNone/>
            </a:pPr>
            <a:r>
              <a:rPr lang="en-GB" sz="1800" dirty="0"/>
              <a:t>We compare the funds against the average for the sector, but we also consider these measures in the context of the funds’ investment aims and objectives. This may mean that funds that fail these measures may still be used if we feel this is understandable given the focus of the fund.</a:t>
            </a:r>
          </a:p>
          <a:p>
            <a:pPr marL="0" indent="0">
              <a:buNone/>
            </a:pPr>
            <a:r>
              <a:rPr lang="en-US" sz="1800" dirty="0">
                <a:solidFill>
                  <a:schemeClr val="accent1">
                    <a:lumMod val="75000"/>
                  </a:schemeClr>
                </a:solidFill>
                <a:ea typeface="+mj-ea"/>
                <a:cs typeface="+mj-cs"/>
              </a:rPr>
              <a:t>Fund Size</a:t>
            </a:r>
            <a:endParaRPr lang="en-GB" sz="1800" dirty="0">
              <a:solidFill>
                <a:schemeClr val="accent1">
                  <a:lumMod val="75000"/>
                </a:schemeClr>
              </a:solidFill>
              <a:ea typeface="+mj-ea"/>
              <a:cs typeface="+mj-cs"/>
            </a:endParaRPr>
          </a:p>
          <a:p>
            <a:pPr marL="0" indent="0">
              <a:buNone/>
            </a:pPr>
            <a:r>
              <a:rPr lang="en-GB" sz="1800" dirty="0"/>
              <a:t>Fund size is considered, as we want to ensure that the funds we are suggesting have sufficient ‘buying power’. For example, in the Corporate Bond market, some companies will only offer their Corporate Bonds to the key fund managers.</a:t>
            </a:r>
          </a:p>
          <a:p>
            <a:pPr marL="0" indent="0">
              <a:buNone/>
            </a:pPr>
            <a:r>
              <a:rPr lang="en-GB" sz="1800" dirty="0"/>
              <a:t>The minimum fund size depends on the sector, for established funds in the mainstream sectors (Balanced Managed, Cautious Managed, Corporate Bond, UK Equity Income, Europe, UK All Companies, Global Equities) we would generally look for a minimum size of £50m, however this would be reduced to £30m for sector funds (Specialist, Asia ex Japan, Japan, Global Emerging Markets, North America). </a:t>
            </a:r>
          </a:p>
          <a:p>
            <a:pPr marL="0" indent="0">
              <a:buNone/>
            </a:pPr>
            <a:r>
              <a:rPr lang="en-GB" sz="1800" dirty="0"/>
              <a:t>We are not restricted by this policy and will consider funds (new launches for example) that fail these criteria if they fulfil a majority of other requirements. Conversely, a fund can become too big, and too cumbersome to deliver strong returns against its initial objective, this is also something we would consider when recommending a fund.</a:t>
            </a:r>
          </a:p>
          <a:p>
            <a:pPr marL="0" indent="0">
              <a:buNone/>
            </a:pPr>
            <a:r>
              <a:rPr lang="en-US" sz="1800" dirty="0">
                <a:solidFill>
                  <a:schemeClr val="accent1">
                    <a:lumMod val="75000"/>
                  </a:schemeClr>
                </a:solidFill>
                <a:ea typeface="+mj-ea"/>
                <a:cs typeface="+mj-cs"/>
              </a:rPr>
              <a:t>Qualitative Screening</a:t>
            </a:r>
            <a:endParaRPr lang="en-GB" sz="1800" dirty="0">
              <a:solidFill>
                <a:schemeClr val="accent1">
                  <a:lumMod val="75000"/>
                </a:schemeClr>
              </a:solidFill>
              <a:ea typeface="+mj-ea"/>
              <a:cs typeface="+mj-cs"/>
            </a:endParaRPr>
          </a:p>
          <a:p>
            <a:pPr marL="0" indent="0">
              <a:buNone/>
            </a:pPr>
            <a:r>
              <a:rPr lang="en-GB" sz="1800" dirty="0"/>
              <a:t>The qualitative screening allows us to look in more detail at the how the fund actually operates.</a:t>
            </a:r>
          </a:p>
          <a:p>
            <a:pPr marL="0" indent="0">
              <a:buNone/>
            </a:pPr>
            <a:r>
              <a:rPr lang="en-US" sz="1800" dirty="0">
                <a:solidFill>
                  <a:schemeClr val="accent1">
                    <a:lumMod val="75000"/>
                  </a:schemeClr>
                </a:solidFill>
                <a:ea typeface="+mj-ea"/>
                <a:cs typeface="+mj-cs"/>
              </a:rPr>
              <a:t>Fund Manager Background</a:t>
            </a:r>
            <a:endParaRPr lang="en-GB" sz="1800" dirty="0">
              <a:solidFill>
                <a:schemeClr val="accent1">
                  <a:lumMod val="75000"/>
                </a:schemeClr>
              </a:solidFill>
              <a:ea typeface="+mj-ea"/>
              <a:cs typeface="+mj-cs"/>
            </a:endParaRPr>
          </a:p>
          <a:p>
            <a:pPr marL="0" indent="0">
              <a:buNone/>
            </a:pPr>
            <a:r>
              <a:rPr lang="en-GB" sz="1800" dirty="0"/>
              <a:t>We need to ensure that the fund management team has sufficient expertise in the area in which it is operating. This involves making a judgment on the relevant experience of the team and also the roles and responsibilities within the team. It is also important to understand these roles and responsibilities so that, if a fund manager leaves, we can make a reasonable assessment of how this will affect the fund management by knowing who will take over and their relevant experience.  This is more prominent when looking at Actively Managed Funds rather than Passive, or Index Tracking Funds.</a:t>
            </a:r>
          </a:p>
          <a:p>
            <a:pPr marL="0" indent="0">
              <a:buNone/>
            </a:pPr>
            <a:r>
              <a:rPr lang="en-US" sz="1800" dirty="0">
                <a:solidFill>
                  <a:schemeClr val="accent1">
                    <a:lumMod val="75000"/>
                  </a:schemeClr>
                </a:solidFill>
                <a:ea typeface="+mj-ea"/>
                <a:cs typeface="+mj-cs"/>
              </a:rPr>
              <a:t>Fund Philosophy</a:t>
            </a:r>
            <a:endParaRPr lang="en-GB" sz="1800" dirty="0">
              <a:solidFill>
                <a:schemeClr val="accent1">
                  <a:lumMod val="75000"/>
                </a:schemeClr>
              </a:solidFill>
              <a:ea typeface="+mj-ea"/>
              <a:cs typeface="+mj-cs"/>
            </a:endParaRPr>
          </a:p>
          <a:p>
            <a:pPr marL="0" indent="0">
              <a:buNone/>
            </a:pPr>
            <a:r>
              <a:rPr lang="en-GB" sz="1800" dirty="0"/>
              <a:t>This helps us to place the fund relative to their peers in terms of how the fund is managed in broad terms and what scope the managers have to deviate from the principles set. For example a fund may have a more flexible philosophy complementing a relatively strict process and we would need to understand which would have greater control in extreme market conditions. It also helps us to understand the general stance of the group as well as the individual funds characteristics.</a:t>
            </a:r>
          </a:p>
          <a:p>
            <a:pPr marL="0" indent="0">
              <a:buNone/>
            </a:pPr>
            <a:r>
              <a:rPr lang="en-US" sz="1800" dirty="0">
                <a:solidFill>
                  <a:schemeClr val="accent1">
                    <a:lumMod val="75000"/>
                  </a:schemeClr>
                </a:solidFill>
                <a:ea typeface="+mj-ea"/>
                <a:cs typeface="+mj-cs"/>
              </a:rPr>
              <a:t>Fund Management Processes</a:t>
            </a:r>
            <a:endParaRPr lang="en-GB" sz="1800" dirty="0">
              <a:solidFill>
                <a:schemeClr val="accent1">
                  <a:lumMod val="75000"/>
                </a:schemeClr>
              </a:solidFill>
              <a:ea typeface="+mj-ea"/>
              <a:cs typeface="+mj-cs"/>
            </a:endParaRPr>
          </a:p>
          <a:p>
            <a:pPr marL="0" indent="0">
              <a:buNone/>
            </a:pPr>
            <a:r>
              <a:rPr lang="en-GB" sz="1800" dirty="0"/>
              <a:t>Much of the qualitative research is around how the fund operates, and how robust the fund management process is. This involves gaining a full understanding of how the fund is managed, what would trigger the manager to buy or sell a particular stock, what they are looking for in the stocks that they hold etc. We also look at how they monitor the fund holdings on an on-going basis and how decisions on the fund are made.</a:t>
            </a:r>
          </a:p>
          <a:p>
            <a:pPr marL="0" indent="0">
              <a:buNone/>
            </a:pPr>
            <a:r>
              <a:rPr lang="en-US" sz="1800" dirty="0">
                <a:solidFill>
                  <a:schemeClr val="accent1">
                    <a:lumMod val="75000"/>
                  </a:schemeClr>
                </a:solidFill>
                <a:ea typeface="+mj-ea"/>
                <a:cs typeface="+mj-cs"/>
              </a:rPr>
              <a:t>Risk Controls</a:t>
            </a:r>
            <a:endParaRPr lang="en-GB" sz="1800" dirty="0">
              <a:solidFill>
                <a:schemeClr val="accent1">
                  <a:lumMod val="75000"/>
                </a:schemeClr>
              </a:solidFill>
              <a:ea typeface="+mj-ea"/>
              <a:cs typeface="+mj-cs"/>
            </a:endParaRPr>
          </a:p>
          <a:p>
            <a:pPr marL="0" indent="0">
              <a:buNone/>
            </a:pPr>
            <a:r>
              <a:rPr lang="en-GB" sz="1800" dirty="0"/>
              <a:t>The risk controls that are in place are also considered. It is essential that risk is managed according to a robust process and in line with any published risk tolerances.</a:t>
            </a:r>
          </a:p>
          <a:p>
            <a:pPr marL="0" indent="0">
              <a:buNone/>
            </a:pPr>
            <a:r>
              <a:rPr lang="en-US" sz="1800" dirty="0">
                <a:solidFill>
                  <a:schemeClr val="accent1">
                    <a:lumMod val="75000"/>
                  </a:schemeClr>
                </a:solidFill>
                <a:ea typeface="+mj-ea"/>
                <a:cs typeface="+mj-cs"/>
              </a:rPr>
              <a:t>Manager Resources</a:t>
            </a:r>
            <a:endParaRPr lang="en-GB" sz="1800" dirty="0">
              <a:solidFill>
                <a:schemeClr val="accent1">
                  <a:lumMod val="75000"/>
                </a:schemeClr>
              </a:solidFill>
              <a:ea typeface="+mj-ea"/>
              <a:cs typeface="+mj-cs"/>
            </a:endParaRPr>
          </a:p>
          <a:p>
            <a:pPr marL="0" indent="0">
              <a:buNone/>
            </a:pPr>
            <a:r>
              <a:rPr lang="en-GB" sz="1800" dirty="0"/>
              <a:t>The resources that the fund manager has available to them can be important in the success of the fund. We therefore look at what research capabilities there are within the fund management team (clearly important in finding new investment opportunities) and also at whether or not any research is bought in (this can be good as it can provide an alternative view, however in some cases it can indicate a lack of resource within the team). We also look at the fund managers other responsibilities.</a:t>
            </a:r>
          </a:p>
          <a:p>
            <a:pPr marL="0" indent="0">
              <a:buNone/>
            </a:pPr>
            <a:r>
              <a:rPr lang="en-GB" sz="1800" dirty="0"/>
              <a:t>For example if the fund manager has to input heavily into other funds, then this can mean a lack of focus on the core fund, which may also affect future performance.</a:t>
            </a:r>
          </a:p>
          <a:p>
            <a:pPr marL="0" indent="0">
              <a:buNone/>
            </a:pPr>
            <a:endParaRPr lang="en-GB" sz="1800" dirty="0"/>
          </a:p>
          <a:p>
            <a:pPr marL="0" indent="0">
              <a:buNone/>
            </a:pPr>
            <a:endParaRPr lang="en-GB" sz="1800" dirty="0"/>
          </a:p>
          <a:p>
            <a:pPr marL="0" indent="0">
              <a:buNone/>
            </a:pPr>
            <a:endParaRPr lang="en-GB" sz="1200" dirty="0"/>
          </a:p>
          <a:p>
            <a:pPr marL="0" indent="0">
              <a:buNone/>
            </a:pPr>
            <a:endParaRPr lang="en-GB" sz="1300" dirty="0"/>
          </a:p>
        </p:txBody>
      </p:sp>
      <p:sp>
        <p:nvSpPr>
          <p:cNvPr id="6" name="TextBox 5">
            <a:extLst>
              <a:ext uri="{FF2B5EF4-FFF2-40B4-BE49-F238E27FC236}">
                <a16:creationId xmlns:a16="http://schemas.microsoft.com/office/drawing/2014/main" id="{C7F1566E-544F-4447-B453-DF5161F463A5}"/>
              </a:ext>
            </a:extLst>
          </p:cNvPr>
          <p:cNvSpPr txBox="1"/>
          <p:nvPr/>
        </p:nvSpPr>
        <p:spPr>
          <a:xfrm>
            <a:off x="490289" y="6409444"/>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36741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53424" y="1319983"/>
            <a:ext cx="4922521" cy="610864"/>
          </a:xfrm>
        </p:spPr>
        <p:txBody>
          <a:bodyPr vert="horz" lIns="91440" tIns="45720" rIns="91440" bIns="45720" rtlCol="0">
            <a:normAutofit/>
          </a:bodyPr>
          <a:lstStyle/>
          <a:p>
            <a:pPr marL="0" indent="0">
              <a:buNone/>
            </a:pPr>
            <a:r>
              <a:rPr lang="en-GB" sz="1100" dirty="0"/>
              <a:t>Following the selection process the following funds have been identified for inclusion within the portfolio.</a:t>
            </a:r>
          </a:p>
          <a:p>
            <a:endParaRPr lang="en-GB" sz="1100" dirty="0"/>
          </a:p>
          <a:p>
            <a:pPr marL="0" indent="0">
              <a:buNone/>
            </a:pPr>
            <a:endParaRPr lang="en-GB" sz="1100" dirty="0"/>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353424" y="127122"/>
            <a:ext cx="4848474" cy="1676603"/>
          </a:xfrm>
        </p:spPr>
        <p:txBody>
          <a:bodyPr vert="horz" lIns="91440" tIns="45720" rIns="91440" bIns="45720" rtlCol="0" anchor="ctr">
            <a:normAutofit/>
          </a:bodyPr>
          <a:lstStyle/>
          <a:p>
            <a:r>
              <a:rPr lang="en-GB" dirty="0">
                <a:solidFill>
                  <a:schemeClr val="accent1">
                    <a:lumMod val="75000"/>
                  </a:schemeClr>
                </a:solidFill>
              </a:rPr>
              <a:t>Fund Selection</a:t>
            </a:r>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6" name="TextBox 15">
            <a:extLst>
              <a:ext uri="{FF2B5EF4-FFF2-40B4-BE49-F238E27FC236}">
                <a16:creationId xmlns:a16="http://schemas.microsoft.com/office/drawing/2014/main" id="{7C9232E7-90FC-4C6E-BF95-C05F1EEC9384}"/>
              </a:ext>
            </a:extLst>
          </p:cNvPr>
          <p:cNvSpPr txBox="1"/>
          <p:nvPr/>
        </p:nvSpPr>
        <p:spPr>
          <a:xfrm>
            <a:off x="8513555" y="4551794"/>
            <a:ext cx="1726163" cy="369332"/>
          </a:xfrm>
          <a:prstGeom prst="rect">
            <a:avLst/>
          </a:prstGeom>
          <a:noFill/>
        </p:spPr>
        <p:txBody>
          <a:bodyPr wrap="square" rtlCol="0">
            <a:spAutoFit/>
          </a:bodyPr>
          <a:lstStyle/>
          <a:p>
            <a:r>
              <a:rPr lang="en-GB" dirty="0">
                <a:solidFill>
                  <a:schemeClr val="bg1"/>
                </a:solidFill>
              </a:rPr>
              <a:t>Need</a:t>
            </a:r>
          </a:p>
        </p:txBody>
      </p:sp>
      <p:graphicFrame>
        <p:nvGraphicFramePr>
          <p:cNvPr id="2" name="Table 1">
            <a:extLst>
              <a:ext uri="{FF2B5EF4-FFF2-40B4-BE49-F238E27FC236}">
                <a16:creationId xmlns:a16="http://schemas.microsoft.com/office/drawing/2014/main" id="{7F77191B-9CFF-49C7-80A3-4ACC21575745}"/>
              </a:ext>
            </a:extLst>
          </p:cNvPr>
          <p:cNvGraphicFramePr>
            <a:graphicFrameLocks noGrp="1"/>
          </p:cNvGraphicFramePr>
          <p:nvPr>
            <p:extLst>
              <p:ext uri="{D42A27DB-BD31-4B8C-83A1-F6EECF244321}">
                <p14:modId xmlns:p14="http://schemas.microsoft.com/office/powerpoint/2010/main" val="1910885767"/>
              </p:ext>
            </p:extLst>
          </p:nvPr>
        </p:nvGraphicFramePr>
        <p:xfrm>
          <a:off x="353423" y="1930847"/>
          <a:ext cx="4922521" cy="3193606"/>
        </p:xfrm>
        <a:graphic>
          <a:graphicData uri="http://schemas.openxmlformats.org/drawingml/2006/table">
            <a:tbl>
              <a:tblPr firstRow="1" firstCol="1" bandRow="1">
                <a:tableStyleId>{5C22544A-7EE6-4342-B048-85BDC9FD1C3A}</a:tableStyleId>
              </a:tblPr>
              <a:tblGrid>
                <a:gridCol w="2003466">
                  <a:extLst>
                    <a:ext uri="{9D8B030D-6E8A-4147-A177-3AD203B41FA5}">
                      <a16:colId xmlns:a16="http://schemas.microsoft.com/office/drawing/2014/main" val="2554199463"/>
                    </a:ext>
                  </a:extLst>
                </a:gridCol>
                <a:gridCol w="2919055">
                  <a:extLst>
                    <a:ext uri="{9D8B030D-6E8A-4147-A177-3AD203B41FA5}">
                      <a16:colId xmlns:a16="http://schemas.microsoft.com/office/drawing/2014/main" val="1851615213"/>
                    </a:ext>
                  </a:extLst>
                </a:gridCol>
              </a:tblGrid>
              <a:tr h="161925">
                <a:tc>
                  <a:txBody>
                    <a:bodyPr/>
                    <a:lstStyle/>
                    <a:p>
                      <a:pPr algn="l">
                        <a:lnSpc>
                          <a:spcPct val="115000"/>
                        </a:lnSpc>
                        <a:spcAft>
                          <a:spcPts val="0"/>
                        </a:spcAft>
                      </a:pPr>
                      <a:r>
                        <a:rPr lang="en-GB" sz="900">
                          <a:effectLst/>
                        </a:rPr>
                        <a:t>Sector</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Fund</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197126"/>
                  </a:ext>
                </a:extLst>
              </a:tr>
              <a:tr h="105410">
                <a:tc>
                  <a:txBody>
                    <a:bodyPr/>
                    <a:lstStyle/>
                    <a:p>
                      <a:pPr algn="l">
                        <a:lnSpc>
                          <a:spcPct val="115000"/>
                        </a:lnSpc>
                      </a:pPr>
                      <a:r>
                        <a:rPr lang="en-GB" sz="900" b="1" kern="1200" dirty="0">
                          <a:solidFill>
                            <a:schemeClr val="lt1"/>
                          </a:solidFill>
                          <a:effectLst/>
                          <a:latin typeface="+mn-lt"/>
                          <a:ea typeface="+mn-ea"/>
                          <a:cs typeface="+mn-cs"/>
                        </a:rPr>
                        <a:t>Liquidity</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900" kern="1200" dirty="0">
                          <a:solidFill>
                            <a:schemeClr val="dk1"/>
                          </a:solidFill>
                          <a:effectLst/>
                          <a:latin typeface="+mn-lt"/>
                          <a:ea typeface="+mn-ea"/>
                          <a:cs typeface="+mn-cs"/>
                        </a:rPr>
                        <a:t>AXA Sterling Credit Short Duration</a:t>
                      </a:r>
                    </a:p>
                  </a:txBody>
                  <a:tcPr marL="68580" marR="68580" marT="0" marB="0" anchor="ctr"/>
                </a:tc>
                <a:extLst>
                  <a:ext uri="{0D108BD9-81ED-4DB2-BD59-A6C34878D82A}">
                    <a16:rowId xmlns:a16="http://schemas.microsoft.com/office/drawing/2014/main" val="2721106335"/>
                  </a:ext>
                </a:extLst>
              </a:tr>
              <a:tr h="161925">
                <a:tc>
                  <a:txBody>
                    <a:bodyPr/>
                    <a:lstStyle/>
                    <a:p>
                      <a:pPr algn="l">
                        <a:lnSpc>
                          <a:spcPct val="115000"/>
                        </a:lnSpc>
                        <a:spcAft>
                          <a:spcPts val="0"/>
                        </a:spcAft>
                      </a:pPr>
                      <a:r>
                        <a:rPr lang="en-GB" sz="900" dirty="0">
                          <a:effectLst/>
                        </a:rPr>
                        <a:t>Liquidity</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err="1">
                          <a:effectLst/>
                        </a:rPr>
                        <a:t>IShares</a:t>
                      </a:r>
                      <a:r>
                        <a:rPr lang="en-GB" sz="900" dirty="0">
                          <a:effectLst/>
                        </a:rPr>
                        <a:t> 0-5 Years UK Gilt ETF </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826286"/>
                  </a:ext>
                </a:extLst>
              </a:tr>
              <a:tr h="161925">
                <a:tc>
                  <a:txBody>
                    <a:bodyPr/>
                    <a:lstStyle/>
                    <a:p>
                      <a:pPr algn="l">
                        <a:lnSpc>
                          <a:spcPct val="115000"/>
                        </a:lnSpc>
                        <a:spcAft>
                          <a:spcPts val="0"/>
                        </a:spcAft>
                      </a:pPr>
                      <a:r>
                        <a:rPr lang="en-GB" sz="900" dirty="0">
                          <a:effectLst/>
                        </a:rPr>
                        <a:t>Fixed Interest</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Fidelity Strategic Bond</a:t>
                      </a:r>
                    </a:p>
                  </a:txBody>
                  <a:tcPr marL="68580" marR="68580" marT="0" marB="0" anchor="ctr"/>
                </a:tc>
                <a:extLst>
                  <a:ext uri="{0D108BD9-81ED-4DB2-BD59-A6C34878D82A}">
                    <a16:rowId xmlns:a16="http://schemas.microsoft.com/office/drawing/2014/main" val="2991690681"/>
                  </a:ext>
                </a:extLst>
              </a:tr>
              <a:tr h="161925">
                <a:tc>
                  <a:txBody>
                    <a:bodyPr/>
                    <a:lstStyle/>
                    <a:p>
                      <a:pPr algn="l">
                        <a:lnSpc>
                          <a:spcPct val="115000"/>
                        </a:lnSpc>
                        <a:spcAft>
                          <a:spcPts val="0"/>
                        </a:spcAft>
                      </a:pPr>
                      <a:r>
                        <a:rPr lang="en-GB" sz="900">
                          <a:effectLst/>
                        </a:rPr>
                        <a:t>Fixed Interest</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Artemis Strategic Bond</a:t>
                      </a:r>
                    </a:p>
                  </a:txBody>
                  <a:tcPr marL="68580" marR="68580" marT="0" marB="0" anchor="ctr"/>
                </a:tc>
                <a:extLst>
                  <a:ext uri="{0D108BD9-81ED-4DB2-BD59-A6C34878D82A}">
                    <a16:rowId xmlns:a16="http://schemas.microsoft.com/office/drawing/2014/main" val="281901510"/>
                  </a:ext>
                </a:extLst>
              </a:tr>
              <a:tr h="161925">
                <a:tc>
                  <a:txBody>
                    <a:bodyPr/>
                    <a:lstStyle/>
                    <a:p>
                      <a:pPr algn="l">
                        <a:lnSpc>
                          <a:spcPct val="115000"/>
                        </a:lnSpc>
                        <a:spcAft>
                          <a:spcPts val="0"/>
                        </a:spcAft>
                      </a:pPr>
                      <a:r>
                        <a:rPr lang="en-GB" sz="900">
                          <a:effectLst/>
                        </a:rPr>
                        <a:t>Fixed Interest </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a:effectLst/>
                        </a:rPr>
                        <a:t>Dimensional Global Short Dated Bond </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816968"/>
                  </a:ext>
                </a:extLst>
              </a:tr>
              <a:tr h="161925">
                <a:tc>
                  <a:txBody>
                    <a:bodyPr/>
                    <a:lstStyle/>
                    <a:p>
                      <a:pPr algn="l">
                        <a:lnSpc>
                          <a:spcPct val="115000"/>
                        </a:lnSpc>
                        <a:spcAft>
                          <a:spcPts val="0"/>
                        </a:spcAft>
                      </a:pPr>
                      <a:r>
                        <a:rPr lang="en-GB" sz="900">
                          <a:effectLst/>
                        </a:rPr>
                        <a:t>Fixed Interest</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Dimensional Global Short Term Investment Grade Bond </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92333030"/>
                  </a:ext>
                </a:extLst>
              </a:tr>
              <a:tr h="161925">
                <a:tc>
                  <a:txBody>
                    <a:bodyPr/>
                    <a:lstStyle/>
                    <a:p>
                      <a:pPr algn="l">
                        <a:lnSpc>
                          <a:spcPct val="115000"/>
                        </a:lnSpc>
                        <a:spcAft>
                          <a:spcPts val="0"/>
                        </a:spcAft>
                      </a:pPr>
                      <a:r>
                        <a:rPr lang="en-GB" sz="900" dirty="0">
                          <a:effectLst/>
                        </a:rPr>
                        <a:t>Fixed Interest</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a:effectLst/>
                        </a:rPr>
                        <a:t>Dimensional  Sterling Inflation Linked Intermediate Duration</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444250"/>
                  </a:ext>
                </a:extLst>
              </a:tr>
              <a:tr h="161925">
                <a:tc>
                  <a:txBody>
                    <a:bodyPr/>
                    <a:lstStyle/>
                    <a:p>
                      <a:pPr algn="l">
                        <a:lnSpc>
                          <a:spcPct val="115000"/>
                        </a:lnSpc>
                        <a:spcAft>
                          <a:spcPts val="0"/>
                        </a:spcAft>
                      </a:pPr>
                      <a:r>
                        <a:rPr lang="en-GB" sz="900" dirty="0">
                          <a:effectLst/>
                        </a:rPr>
                        <a:t>Property</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Henderson Janus Property Trust </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52200175"/>
                  </a:ext>
                </a:extLst>
              </a:tr>
              <a:tr h="161925">
                <a:tc>
                  <a:txBody>
                    <a:bodyPr/>
                    <a:lstStyle/>
                    <a:p>
                      <a:pPr algn="l">
                        <a:lnSpc>
                          <a:spcPct val="115000"/>
                        </a:lnSpc>
                        <a:spcAft>
                          <a:spcPts val="0"/>
                        </a:spcAft>
                      </a:pPr>
                      <a:r>
                        <a:rPr lang="en-GB" sz="900">
                          <a:effectLst/>
                        </a:rPr>
                        <a:t>Property</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Legal and General Property Trust</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73803364"/>
                  </a:ext>
                </a:extLst>
              </a:tr>
              <a:tr h="161925">
                <a:tc>
                  <a:txBody>
                    <a:bodyPr/>
                    <a:lstStyle/>
                    <a:p>
                      <a:pPr algn="l">
                        <a:lnSpc>
                          <a:spcPct val="115000"/>
                        </a:lnSpc>
                        <a:spcAft>
                          <a:spcPts val="0"/>
                        </a:spcAft>
                      </a:pPr>
                      <a:r>
                        <a:rPr lang="en-GB" sz="900" dirty="0">
                          <a:effectLst/>
                        </a:rPr>
                        <a:t>UK Equities</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Dimensional UK Core Equity</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816674"/>
                  </a:ext>
                </a:extLst>
              </a:tr>
              <a:tr h="161925">
                <a:tc>
                  <a:txBody>
                    <a:bodyPr/>
                    <a:lstStyle/>
                    <a:p>
                      <a:pPr algn="l">
                        <a:lnSpc>
                          <a:spcPct val="115000"/>
                        </a:lnSpc>
                        <a:spcAft>
                          <a:spcPts val="0"/>
                        </a:spcAft>
                      </a:pPr>
                      <a:r>
                        <a:rPr lang="en-GB" sz="900" dirty="0">
                          <a:effectLst/>
                        </a:rPr>
                        <a:t>Japanese Equities</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I-Shares Japan Equity Index</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5090196"/>
                  </a:ext>
                </a:extLst>
              </a:tr>
              <a:tr h="161925">
                <a:tc>
                  <a:txBody>
                    <a:bodyPr/>
                    <a:lstStyle/>
                    <a:p>
                      <a:pPr algn="l">
                        <a:lnSpc>
                          <a:spcPct val="115000"/>
                        </a:lnSpc>
                        <a:spcAft>
                          <a:spcPts val="0"/>
                        </a:spcAft>
                      </a:pPr>
                      <a:r>
                        <a:rPr lang="en-GB" sz="900" dirty="0">
                          <a:effectLst/>
                        </a:rPr>
                        <a:t>Pacific Equities ex Japan</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I-Shares Pacific Equity Index Ex Japan</a:t>
                      </a:r>
                    </a:p>
                  </a:txBody>
                  <a:tcPr marL="68580" marR="68580" marT="0" marB="0" anchor="ctr"/>
                </a:tc>
                <a:extLst>
                  <a:ext uri="{0D108BD9-81ED-4DB2-BD59-A6C34878D82A}">
                    <a16:rowId xmlns:a16="http://schemas.microsoft.com/office/drawing/2014/main" val="900814465"/>
                  </a:ext>
                </a:extLst>
              </a:tr>
              <a:tr h="161925">
                <a:tc>
                  <a:txBody>
                    <a:bodyPr/>
                    <a:lstStyle/>
                    <a:p>
                      <a:pPr algn="l">
                        <a:lnSpc>
                          <a:spcPct val="115000"/>
                        </a:lnSpc>
                        <a:spcAft>
                          <a:spcPts val="0"/>
                        </a:spcAft>
                      </a:pPr>
                      <a:r>
                        <a:rPr lang="en-GB" sz="900" dirty="0">
                          <a:effectLst/>
                        </a:rPr>
                        <a:t>North American Equities</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I-Shares North American Equity Index</a:t>
                      </a:r>
                    </a:p>
                  </a:txBody>
                  <a:tcPr marL="68580" marR="68580" marT="0" marB="0" anchor="ctr"/>
                </a:tc>
                <a:extLst>
                  <a:ext uri="{0D108BD9-81ED-4DB2-BD59-A6C34878D82A}">
                    <a16:rowId xmlns:a16="http://schemas.microsoft.com/office/drawing/2014/main" val="730951525"/>
                  </a:ext>
                </a:extLst>
              </a:tr>
              <a:tr h="161925">
                <a:tc>
                  <a:txBody>
                    <a:bodyPr/>
                    <a:lstStyle/>
                    <a:p>
                      <a:pPr algn="l">
                        <a:lnSpc>
                          <a:spcPct val="115000"/>
                        </a:lnSpc>
                        <a:spcAft>
                          <a:spcPts val="0"/>
                        </a:spcAft>
                      </a:pPr>
                      <a:r>
                        <a:rPr lang="en-GB" sz="900" dirty="0">
                          <a:effectLst/>
                        </a:rPr>
                        <a:t>European Equities ex UK</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Vanguard FTSE Developed Equities Index ex UK</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6831080"/>
                  </a:ext>
                </a:extLst>
              </a:tr>
              <a:tr h="161925">
                <a:tc>
                  <a:txBody>
                    <a:bodyPr/>
                    <a:lstStyle/>
                    <a:p>
                      <a:pPr algn="l">
                        <a:lnSpc>
                          <a:spcPct val="115000"/>
                        </a:lnSpc>
                        <a:spcAft>
                          <a:spcPts val="0"/>
                        </a:spcAft>
                      </a:pPr>
                      <a:r>
                        <a:rPr lang="en-GB" sz="900" dirty="0">
                          <a:effectLst/>
                        </a:rPr>
                        <a:t>Global Small </a:t>
                      </a:r>
                      <a:r>
                        <a:rPr lang="en-GB" sz="900" b="1" kern="1200" dirty="0">
                          <a:solidFill>
                            <a:schemeClr val="lt1"/>
                          </a:solidFill>
                          <a:effectLst/>
                          <a:latin typeface="+mn-lt"/>
                          <a:ea typeface="+mn-ea"/>
                          <a:cs typeface="+mn-cs"/>
                        </a:rPr>
                        <a:t>Cap</a:t>
                      </a:r>
                    </a:p>
                  </a:txBody>
                  <a:tcPr marL="68580" marR="68580" marT="0" marB="0" anchor="ctr"/>
                </a:tc>
                <a:tc>
                  <a:txBody>
                    <a:bodyPr/>
                    <a:lstStyle/>
                    <a:p>
                      <a:pPr algn="l">
                        <a:lnSpc>
                          <a:spcPct val="115000"/>
                        </a:lnSpc>
                        <a:spcAft>
                          <a:spcPts val="0"/>
                        </a:spcAft>
                      </a:pPr>
                      <a:r>
                        <a:rPr lang="en-GB" sz="900" dirty="0">
                          <a:effectLst/>
                        </a:rPr>
                        <a:t>Vanguard Global Small Cap Index</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0996028"/>
                  </a:ext>
                </a:extLst>
              </a:tr>
              <a:tr h="161925">
                <a:tc>
                  <a:txBody>
                    <a:bodyPr/>
                    <a:lstStyle/>
                    <a:p>
                      <a:pPr algn="l">
                        <a:lnSpc>
                          <a:spcPct val="115000"/>
                        </a:lnSpc>
                        <a:spcAft>
                          <a:spcPts val="0"/>
                        </a:spcAft>
                      </a:pPr>
                      <a:r>
                        <a:rPr lang="en-GB" sz="900" dirty="0">
                          <a:effectLst/>
                        </a:rPr>
                        <a:t>Global Value Stocks</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Vanguard Global Value ETF USD </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301672"/>
                  </a:ext>
                </a:extLst>
              </a:tr>
              <a:tr h="161925">
                <a:tc>
                  <a:txBody>
                    <a:bodyPr/>
                    <a:lstStyle/>
                    <a:p>
                      <a:pPr algn="l">
                        <a:lnSpc>
                          <a:spcPct val="115000"/>
                        </a:lnSpc>
                        <a:spcAft>
                          <a:spcPts val="0"/>
                        </a:spcAft>
                      </a:pPr>
                      <a:r>
                        <a:rPr lang="en-GB" sz="900">
                          <a:effectLst/>
                        </a:rPr>
                        <a:t>Emerging Markets</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Newton Global Emerging Markets </a:t>
                      </a:r>
                      <a:r>
                        <a:rPr lang="en-GB" sz="900" kern="1200" dirty="0" err="1">
                          <a:solidFill>
                            <a:schemeClr val="dk1"/>
                          </a:solidFill>
                          <a:effectLst/>
                          <a:latin typeface="+mn-lt"/>
                          <a:ea typeface="+mn-ea"/>
                          <a:cs typeface="+mn-cs"/>
                        </a:rPr>
                        <a:t>Int</a:t>
                      </a:r>
                      <a:r>
                        <a:rPr lang="en-GB" sz="900" kern="1200" dirty="0">
                          <a:solidFill>
                            <a:schemeClr val="dk1"/>
                          </a:solidFill>
                          <a:effectLst/>
                          <a:latin typeface="+mn-lt"/>
                          <a:ea typeface="+mn-ea"/>
                          <a:cs typeface="+mn-cs"/>
                        </a:rPr>
                        <a:t> W</a:t>
                      </a:r>
                    </a:p>
                  </a:txBody>
                  <a:tcPr marL="68580" marR="68580" marT="0" marB="0" anchor="ctr"/>
                </a:tc>
                <a:extLst>
                  <a:ext uri="{0D108BD9-81ED-4DB2-BD59-A6C34878D82A}">
                    <a16:rowId xmlns:a16="http://schemas.microsoft.com/office/drawing/2014/main" val="3067276707"/>
                  </a:ext>
                </a:extLst>
              </a:tr>
              <a:tr h="87940">
                <a:tc>
                  <a:txBody>
                    <a:bodyPr/>
                    <a:lstStyle/>
                    <a:p>
                      <a:pPr algn="l">
                        <a:lnSpc>
                          <a:spcPct val="115000"/>
                        </a:lnSpc>
                        <a:spcAft>
                          <a:spcPts val="0"/>
                        </a:spcAft>
                      </a:pPr>
                      <a:r>
                        <a:rPr lang="en-GB" sz="900" dirty="0">
                          <a:effectLst/>
                          <a:latin typeface="+mn-lt"/>
                          <a:ea typeface="Calibri" panose="020F0502020204030204" pitchFamily="34" charset="0"/>
                          <a:cs typeface="Times New Roman" panose="02020603050405020304" pitchFamily="18" charset="0"/>
                        </a:rPr>
                        <a:t>Emerging Markets</a:t>
                      </a: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Vanguard Global Emerging Markets Index</a:t>
                      </a:r>
                    </a:p>
                  </a:txBody>
                  <a:tcPr marL="68580" marR="68580" marT="0" marB="0" anchor="ctr"/>
                </a:tc>
                <a:extLst>
                  <a:ext uri="{0D108BD9-81ED-4DB2-BD59-A6C34878D82A}">
                    <a16:rowId xmlns:a16="http://schemas.microsoft.com/office/drawing/2014/main" val="1140824539"/>
                  </a:ext>
                </a:extLst>
              </a:tr>
            </a:tbl>
          </a:graphicData>
        </a:graphic>
      </p:graphicFrame>
      <p:sp>
        <p:nvSpPr>
          <p:cNvPr id="3" name="Rectangle 2">
            <a:extLst>
              <a:ext uri="{FF2B5EF4-FFF2-40B4-BE49-F238E27FC236}">
                <a16:creationId xmlns:a16="http://schemas.microsoft.com/office/drawing/2014/main" id="{FD213BC9-F91F-4685-B066-804A65618FF8}"/>
              </a:ext>
            </a:extLst>
          </p:cNvPr>
          <p:cNvSpPr/>
          <p:nvPr/>
        </p:nvSpPr>
        <p:spPr>
          <a:xfrm>
            <a:off x="5742576" y="533999"/>
            <a:ext cx="6096000" cy="1554272"/>
          </a:xfrm>
          <a:prstGeom prst="rect">
            <a:avLst/>
          </a:prstGeom>
        </p:spPr>
        <p:txBody>
          <a:bodyPr>
            <a:spAutoFit/>
          </a:bodyPr>
          <a:lstStyle/>
          <a:p>
            <a:pPr>
              <a:spcAft>
                <a:spcPts val="0"/>
              </a:spcAft>
            </a:pPr>
            <a:r>
              <a:rPr lang="en-US" sz="4400" dirty="0">
                <a:solidFill>
                  <a:schemeClr val="accent1">
                    <a:lumMod val="75000"/>
                  </a:schemeClr>
                </a:solidFill>
                <a:latin typeface="+mj-lt"/>
                <a:ea typeface="+mj-ea"/>
                <a:cs typeface="+mj-cs"/>
              </a:rPr>
              <a:t>Benchmarking</a:t>
            </a:r>
            <a:endParaRPr lang="en-GB" sz="4400" dirty="0">
              <a:solidFill>
                <a:schemeClr val="accent1">
                  <a:lumMod val="75000"/>
                </a:schemeClr>
              </a:solidFill>
              <a:latin typeface="+mj-lt"/>
              <a:ea typeface="+mj-ea"/>
              <a:cs typeface="+mj-cs"/>
            </a:endParaRPr>
          </a:p>
          <a:p>
            <a:pPr>
              <a:spcAft>
                <a:spcPts val="0"/>
              </a:spcAft>
            </a:pPr>
            <a:r>
              <a:rPr lang="en-US" sz="1100" dirty="0"/>
              <a:t>As a committee, we believed that we should aim to broadly track the market, therefore we created a composite benchmark for each of the sectors which we believe offers a good representation of how our portfolio should behave.  </a:t>
            </a:r>
            <a:endParaRPr lang="en-GB" sz="1100" dirty="0"/>
          </a:p>
          <a:p>
            <a:pPr>
              <a:spcAft>
                <a:spcPts val="0"/>
              </a:spcAft>
            </a:pPr>
            <a:r>
              <a:rPr lang="en-US" dirty="0">
                <a:solidFill>
                  <a:srgbClr val="000000"/>
                </a:solidFill>
                <a:latin typeface="Calibri" panose="020F0502020204030204" pitchFamily="34" charset="0"/>
                <a:ea typeface="Times New Roman" panose="02020603050405020304" pitchFamily="18" charset="0"/>
                <a:cs typeface="Estrangelo Edessa"/>
              </a:rPr>
              <a:t> </a:t>
            </a:r>
            <a:endParaRPr lang="en-GB" dirty="0">
              <a:latin typeface="Estrangelo Edessa"/>
              <a:ea typeface="Calibri" panose="020F0502020204030204" pitchFamily="34" charset="0"/>
              <a:cs typeface="Times New Roman" panose="02020603050405020304" pitchFamily="18" charset="0"/>
            </a:endParaRPr>
          </a:p>
        </p:txBody>
      </p:sp>
      <p:graphicFrame>
        <p:nvGraphicFramePr>
          <p:cNvPr id="18" name="Table 17">
            <a:extLst>
              <a:ext uri="{FF2B5EF4-FFF2-40B4-BE49-F238E27FC236}">
                <a16:creationId xmlns:a16="http://schemas.microsoft.com/office/drawing/2014/main" id="{00A2107F-1AD4-466D-8DC4-9D8EF3DA4DC5}"/>
              </a:ext>
            </a:extLst>
          </p:cNvPr>
          <p:cNvGraphicFramePr>
            <a:graphicFrameLocks noGrp="1"/>
          </p:cNvGraphicFramePr>
          <p:nvPr>
            <p:extLst>
              <p:ext uri="{D42A27DB-BD31-4B8C-83A1-F6EECF244321}">
                <p14:modId xmlns:p14="http://schemas.microsoft.com/office/powerpoint/2010/main" val="2948870500"/>
              </p:ext>
            </p:extLst>
          </p:nvPr>
        </p:nvGraphicFramePr>
        <p:xfrm>
          <a:off x="5842456" y="1930839"/>
          <a:ext cx="4922521" cy="3212473"/>
        </p:xfrm>
        <a:graphic>
          <a:graphicData uri="http://schemas.openxmlformats.org/drawingml/2006/table">
            <a:tbl>
              <a:tblPr firstRow="1" firstCol="1" bandRow="1">
                <a:tableStyleId>{5C22544A-7EE6-4342-B048-85BDC9FD1C3A}</a:tableStyleId>
              </a:tblPr>
              <a:tblGrid>
                <a:gridCol w="2003466">
                  <a:extLst>
                    <a:ext uri="{9D8B030D-6E8A-4147-A177-3AD203B41FA5}">
                      <a16:colId xmlns:a16="http://schemas.microsoft.com/office/drawing/2014/main" val="2554199463"/>
                    </a:ext>
                  </a:extLst>
                </a:gridCol>
                <a:gridCol w="2919055">
                  <a:extLst>
                    <a:ext uri="{9D8B030D-6E8A-4147-A177-3AD203B41FA5}">
                      <a16:colId xmlns:a16="http://schemas.microsoft.com/office/drawing/2014/main" val="1851615213"/>
                    </a:ext>
                  </a:extLst>
                </a:gridCol>
              </a:tblGrid>
              <a:tr h="167125">
                <a:tc>
                  <a:txBody>
                    <a:bodyPr/>
                    <a:lstStyle/>
                    <a:p>
                      <a:pPr algn="l">
                        <a:lnSpc>
                          <a:spcPct val="115000"/>
                        </a:lnSpc>
                        <a:spcAft>
                          <a:spcPts val="0"/>
                        </a:spcAft>
                      </a:pPr>
                      <a:r>
                        <a:rPr lang="en-GB" sz="900">
                          <a:effectLst/>
                        </a:rPr>
                        <a:t>Sector</a:t>
                      </a:r>
                      <a:endParaRPr lang="en-GB" sz="1100">
                        <a:effectLst/>
                        <a:latin typeface="Estrangelo Edessa"/>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rPr>
                        <a:t>Fund</a:t>
                      </a:r>
                      <a:endParaRPr lang="en-GB" sz="1100" dirty="0">
                        <a:effectLst/>
                        <a:latin typeface="Estrangelo Edessa"/>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197126"/>
                  </a:ext>
                </a:extLst>
              </a:tr>
              <a:tr h="153231">
                <a:tc>
                  <a:txBody>
                    <a:bodyPr/>
                    <a:lstStyle/>
                    <a:p>
                      <a:pPr algn="l">
                        <a:lnSpc>
                          <a:spcPct val="115000"/>
                        </a:lnSpc>
                      </a:pPr>
                      <a:r>
                        <a:rPr lang="en-GB" sz="900" b="1" kern="1200" dirty="0">
                          <a:solidFill>
                            <a:schemeClr val="lt1"/>
                          </a:solidFill>
                          <a:effectLst/>
                          <a:latin typeface="+mn-lt"/>
                          <a:ea typeface="+mn-ea"/>
                          <a:cs typeface="+mn-cs"/>
                        </a:rPr>
                        <a:t>Liquidity</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900" kern="1200" dirty="0" err="1">
                          <a:solidFill>
                            <a:schemeClr val="dk1"/>
                          </a:solidFill>
                          <a:effectLst/>
                          <a:latin typeface="+mn-lt"/>
                          <a:ea typeface="+mn-ea"/>
                          <a:cs typeface="+mn-cs"/>
                        </a:rPr>
                        <a:t>BBGBarc</a:t>
                      </a:r>
                      <a:r>
                        <a:rPr lang="en-GB" sz="900" kern="1200" dirty="0">
                          <a:solidFill>
                            <a:schemeClr val="dk1"/>
                          </a:solidFill>
                          <a:effectLst/>
                          <a:latin typeface="+mn-lt"/>
                          <a:ea typeface="+mn-ea"/>
                          <a:cs typeface="+mn-cs"/>
                        </a:rPr>
                        <a:t> Sterling </a:t>
                      </a:r>
                      <a:r>
                        <a:rPr lang="en-GB" sz="900" kern="1200" dirty="0" err="1">
                          <a:solidFill>
                            <a:schemeClr val="dk1"/>
                          </a:solidFill>
                          <a:effectLst/>
                          <a:latin typeface="+mn-lt"/>
                          <a:ea typeface="+mn-ea"/>
                          <a:cs typeface="+mn-cs"/>
                        </a:rPr>
                        <a:t>NonGilts</a:t>
                      </a:r>
                      <a:r>
                        <a:rPr lang="en-GB" sz="900" kern="1200" dirty="0">
                          <a:solidFill>
                            <a:schemeClr val="dk1"/>
                          </a:solidFill>
                          <a:effectLst/>
                          <a:latin typeface="+mn-lt"/>
                          <a:ea typeface="+mn-ea"/>
                          <a:cs typeface="+mn-cs"/>
                        </a:rPr>
                        <a:t> 1-3 </a:t>
                      </a:r>
                      <a:r>
                        <a:rPr lang="en-GB" sz="900" kern="1200" dirty="0" err="1">
                          <a:solidFill>
                            <a:schemeClr val="dk1"/>
                          </a:solidFill>
                          <a:effectLst/>
                          <a:latin typeface="+mn-lt"/>
                          <a:ea typeface="+mn-ea"/>
                          <a:cs typeface="+mn-cs"/>
                        </a:rPr>
                        <a:t>Yr</a:t>
                      </a:r>
                      <a:r>
                        <a:rPr lang="en-GB" sz="900" kern="1200" dirty="0">
                          <a:solidFill>
                            <a:schemeClr val="dk1"/>
                          </a:solidFill>
                          <a:effectLst/>
                          <a:latin typeface="+mn-lt"/>
                          <a:ea typeface="+mn-ea"/>
                          <a:cs typeface="+mn-cs"/>
                        </a:rPr>
                        <a:t> TR GBP</a:t>
                      </a:r>
                    </a:p>
                  </a:txBody>
                  <a:tcPr marL="68580" marR="68580" marT="0" marB="0" anchor="ctr"/>
                </a:tc>
                <a:extLst>
                  <a:ext uri="{0D108BD9-81ED-4DB2-BD59-A6C34878D82A}">
                    <a16:rowId xmlns:a16="http://schemas.microsoft.com/office/drawing/2014/main" val="2721106335"/>
                  </a:ext>
                </a:extLst>
              </a:tr>
              <a:tr h="167125">
                <a:tc>
                  <a:txBody>
                    <a:bodyPr/>
                    <a:lstStyle/>
                    <a:p>
                      <a:pPr algn="l">
                        <a:lnSpc>
                          <a:spcPct val="115000"/>
                        </a:lnSpc>
                        <a:spcAft>
                          <a:spcPts val="0"/>
                        </a:spcAft>
                      </a:pPr>
                      <a:r>
                        <a:rPr lang="en-GB" sz="900" dirty="0">
                          <a:effectLst/>
                          <a:latin typeface="+mn-lt"/>
                        </a:rPr>
                        <a:t>Liquidity</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err="1">
                          <a:solidFill>
                            <a:schemeClr val="dk1"/>
                          </a:solidFill>
                          <a:effectLst/>
                          <a:latin typeface="+mn-lt"/>
                          <a:ea typeface="+mn-ea"/>
                          <a:cs typeface="+mn-cs"/>
                        </a:rPr>
                        <a:t>BBgBarc</a:t>
                      </a:r>
                      <a:r>
                        <a:rPr lang="en-GB" sz="900" kern="1200" dirty="0">
                          <a:solidFill>
                            <a:schemeClr val="dk1"/>
                          </a:solidFill>
                          <a:effectLst/>
                          <a:latin typeface="+mn-lt"/>
                          <a:ea typeface="+mn-ea"/>
                          <a:cs typeface="+mn-cs"/>
                        </a:rPr>
                        <a:t> UK Gilt 1-3 </a:t>
                      </a:r>
                      <a:r>
                        <a:rPr lang="en-GB" sz="900" kern="1200" dirty="0" err="1">
                          <a:solidFill>
                            <a:schemeClr val="dk1"/>
                          </a:solidFill>
                          <a:effectLst/>
                          <a:latin typeface="+mn-lt"/>
                          <a:ea typeface="+mn-ea"/>
                          <a:cs typeface="+mn-cs"/>
                        </a:rPr>
                        <a:t>Yr</a:t>
                      </a:r>
                      <a:r>
                        <a:rPr lang="en-GB" sz="900" kern="1200" dirty="0">
                          <a:solidFill>
                            <a:schemeClr val="dk1"/>
                          </a:solidFill>
                          <a:effectLst/>
                          <a:latin typeface="+mn-lt"/>
                          <a:ea typeface="+mn-ea"/>
                          <a:cs typeface="+mn-cs"/>
                        </a:rPr>
                        <a:t> TR GBP</a:t>
                      </a:r>
                    </a:p>
                  </a:txBody>
                  <a:tcPr marL="68580" marR="68580" marT="0" marB="0" anchor="ctr"/>
                </a:tc>
                <a:extLst>
                  <a:ext uri="{0D108BD9-81ED-4DB2-BD59-A6C34878D82A}">
                    <a16:rowId xmlns:a16="http://schemas.microsoft.com/office/drawing/2014/main" val="322826286"/>
                  </a:ext>
                </a:extLst>
              </a:tr>
              <a:tr h="167125">
                <a:tc>
                  <a:txBody>
                    <a:bodyPr/>
                    <a:lstStyle/>
                    <a:p>
                      <a:pPr algn="l">
                        <a:lnSpc>
                          <a:spcPct val="115000"/>
                        </a:lnSpc>
                        <a:spcAft>
                          <a:spcPts val="0"/>
                        </a:spcAft>
                      </a:pPr>
                      <a:r>
                        <a:rPr lang="en-GB" sz="900" dirty="0">
                          <a:effectLst/>
                          <a:latin typeface="+mn-lt"/>
                        </a:rPr>
                        <a:t>Fixed Interest</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IA OE £ Strategic Bond</a:t>
                      </a:r>
                    </a:p>
                  </a:txBody>
                  <a:tcPr marL="68580" marR="68580" marT="0" marB="0" anchor="ctr"/>
                </a:tc>
                <a:extLst>
                  <a:ext uri="{0D108BD9-81ED-4DB2-BD59-A6C34878D82A}">
                    <a16:rowId xmlns:a16="http://schemas.microsoft.com/office/drawing/2014/main" val="2991690681"/>
                  </a:ext>
                </a:extLst>
              </a:tr>
              <a:tr h="167125">
                <a:tc>
                  <a:txBody>
                    <a:bodyPr/>
                    <a:lstStyle/>
                    <a:p>
                      <a:pPr algn="l">
                        <a:lnSpc>
                          <a:spcPct val="115000"/>
                        </a:lnSpc>
                        <a:spcAft>
                          <a:spcPts val="0"/>
                        </a:spcAft>
                      </a:pPr>
                      <a:r>
                        <a:rPr lang="en-GB" sz="900">
                          <a:effectLst/>
                          <a:latin typeface="+mn-lt"/>
                        </a:rPr>
                        <a:t>Fixed Interest</a:t>
                      </a:r>
                      <a:endParaRPr lang="en-GB" sz="9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IA OE £ Strategic Bond</a:t>
                      </a:r>
                    </a:p>
                  </a:txBody>
                  <a:tcPr marL="68580" marR="68580" marT="0" marB="0" anchor="ctr"/>
                </a:tc>
                <a:extLst>
                  <a:ext uri="{0D108BD9-81ED-4DB2-BD59-A6C34878D82A}">
                    <a16:rowId xmlns:a16="http://schemas.microsoft.com/office/drawing/2014/main" val="281901510"/>
                  </a:ext>
                </a:extLst>
              </a:tr>
              <a:tr h="167125">
                <a:tc>
                  <a:txBody>
                    <a:bodyPr/>
                    <a:lstStyle/>
                    <a:p>
                      <a:pPr algn="l">
                        <a:lnSpc>
                          <a:spcPct val="115000"/>
                        </a:lnSpc>
                        <a:spcAft>
                          <a:spcPts val="0"/>
                        </a:spcAft>
                      </a:pPr>
                      <a:r>
                        <a:rPr lang="en-GB" sz="900">
                          <a:effectLst/>
                          <a:latin typeface="+mn-lt"/>
                        </a:rPr>
                        <a:t>Fixed Interest </a:t>
                      </a:r>
                      <a:endParaRPr lang="en-GB" sz="9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rPr>
                        <a:t>CITI WGBI 1-5 </a:t>
                      </a:r>
                      <a:r>
                        <a:rPr lang="en-GB" sz="900" dirty="0" err="1">
                          <a:effectLst/>
                          <a:latin typeface="+mn-lt"/>
                        </a:rPr>
                        <a:t>Yr</a:t>
                      </a:r>
                      <a:r>
                        <a:rPr lang="en-GB" sz="900" dirty="0">
                          <a:effectLst/>
                          <a:latin typeface="+mn-lt"/>
                        </a:rPr>
                        <a:t> </a:t>
                      </a:r>
                      <a:r>
                        <a:rPr lang="en-GB" sz="900" dirty="0" err="1">
                          <a:effectLst/>
                          <a:latin typeface="+mn-lt"/>
                        </a:rPr>
                        <a:t>Hdg</a:t>
                      </a:r>
                      <a:r>
                        <a:rPr lang="en-GB" sz="900" dirty="0">
                          <a:effectLst/>
                          <a:latin typeface="+mn-lt"/>
                        </a:rPr>
                        <a:t> GBP</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816968"/>
                  </a:ext>
                </a:extLst>
              </a:tr>
              <a:tr h="167125">
                <a:tc>
                  <a:txBody>
                    <a:bodyPr/>
                    <a:lstStyle/>
                    <a:p>
                      <a:pPr algn="l">
                        <a:lnSpc>
                          <a:spcPct val="115000"/>
                        </a:lnSpc>
                        <a:spcAft>
                          <a:spcPts val="0"/>
                        </a:spcAft>
                      </a:pPr>
                      <a:r>
                        <a:rPr lang="en-GB" sz="900">
                          <a:effectLst/>
                          <a:latin typeface="+mn-lt"/>
                        </a:rPr>
                        <a:t>Fixed Interest</a:t>
                      </a:r>
                      <a:endParaRPr lang="en-GB" sz="9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rPr>
                        <a:t>CITI WGBI 1-5 </a:t>
                      </a:r>
                      <a:r>
                        <a:rPr lang="en-GB" sz="900" dirty="0" err="1">
                          <a:effectLst/>
                          <a:latin typeface="+mn-lt"/>
                        </a:rPr>
                        <a:t>Yr</a:t>
                      </a:r>
                      <a:r>
                        <a:rPr lang="en-GB" sz="900" dirty="0">
                          <a:effectLst/>
                          <a:latin typeface="+mn-lt"/>
                        </a:rPr>
                        <a:t> </a:t>
                      </a:r>
                      <a:r>
                        <a:rPr lang="en-GB" sz="900" dirty="0" err="1">
                          <a:effectLst/>
                          <a:latin typeface="+mn-lt"/>
                        </a:rPr>
                        <a:t>Hdg</a:t>
                      </a:r>
                      <a:r>
                        <a:rPr lang="en-GB" sz="900" dirty="0">
                          <a:effectLst/>
                          <a:latin typeface="+mn-lt"/>
                        </a:rPr>
                        <a:t> GBP</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92333030"/>
                  </a:ext>
                </a:extLst>
              </a:tr>
              <a:tr h="167125">
                <a:tc>
                  <a:txBody>
                    <a:bodyPr/>
                    <a:lstStyle/>
                    <a:p>
                      <a:pPr algn="l">
                        <a:lnSpc>
                          <a:spcPct val="115000"/>
                        </a:lnSpc>
                        <a:spcAft>
                          <a:spcPts val="0"/>
                        </a:spcAft>
                      </a:pPr>
                      <a:r>
                        <a:rPr lang="en-GB" sz="900" dirty="0">
                          <a:effectLst/>
                          <a:latin typeface="+mn-lt"/>
                        </a:rPr>
                        <a:t>Fixed Interest</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err="1">
                          <a:solidFill>
                            <a:schemeClr val="dk1"/>
                          </a:solidFill>
                          <a:effectLst/>
                          <a:latin typeface="+mn-lt"/>
                          <a:ea typeface="+mn-ea"/>
                          <a:cs typeface="+mn-cs"/>
                        </a:rPr>
                        <a:t>BBGBarc</a:t>
                      </a:r>
                      <a:r>
                        <a:rPr lang="en-GB" sz="900" kern="1200" dirty="0">
                          <a:solidFill>
                            <a:schemeClr val="dk1"/>
                          </a:solidFill>
                          <a:effectLst/>
                          <a:latin typeface="+mn-lt"/>
                          <a:ea typeface="+mn-ea"/>
                          <a:cs typeface="+mn-cs"/>
                        </a:rPr>
                        <a:t> UK </a:t>
                      </a:r>
                      <a:r>
                        <a:rPr lang="en-GB" sz="900" kern="1200" dirty="0" err="1">
                          <a:solidFill>
                            <a:schemeClr val="dk1"/>
                          </a:solidFill>
                          <a:effectLst/>
                          <a:latin typeface="+mn-lt"/>
                          <a:ea typeface="+mn-ea"/>
                          <a:cs typeface="+mn-cs"/>
                        </a:rPr>
                        <a:t>Gov</a:t>
                      </a:r>
                      <a:r>
                        <a:rPr lang="en-GB" sz="900" kern="1200" dirty="0">
                          <a:solidFill>
                            <a:schemeClr val="dk1"/>
                          </a:solidFill>
                          <a:effectLst/>
                          <a:latin typeface="+mn-lt"/>
                          <a:ea typeface="+mn-ea"/>
                          <a:cs typeface="+mn-cs"/>
                        </a:rPr>
                        <a:t> </a:t>
                      </a:r>
                      <a:r>
                        <a:rPr lang="en-GB" sz="900" kern="1200" dirty="0" err="1">
                          <a:solidFill>
                            <a:schemeClr val="dk1"/>
                          </a:solidFill>
                          <a:effectLst/>
                          <a:latin typeface="+mn-lt"/>
                          <a:ea typeface="+mn-ea"/>
                          <a:cs typeface="+mn-cs"/>
                        </a:rPr>
                        <a:t>Inf</a:t>
                      </a:r>
                      <a:r>
                        <a:rPr lang="en-GB" sz="900" kern="1200" dirty="0">
                          <a:solidFill>
                            <a:schemeClr val="dk1"/>
                          </a:solidFill>
                          <a:effectLst/>
                          <a:latin typeface="+mn-lt"/>
                          <a:ea typeface="+mn-ea"/>
                          <a:cs typeface="+mn-cs"/>
                        </a:rPr>
                        <a:t> Linked 5-15y TR GBP</a:t>
                      </a:r>
                    </a:p>
                  </a:txBody>
                  <a:tcPr marL="68580" marR="68580" marT="0" marB="0" anchor="ctr"/>
                </a:tc>
                <a:extLst>
                  <a:ext uri="{0D108BD9-81ED-4DB2-BD59-A6C34878D82A}">
                    <a16:rowId xmlns:a16="http://schemas.microsoft.com/office/drawing/2014/main" val="235444250"/>
                  </a:ext>
                </a:extLst>
              </a:tr>
              <a:tr h="167125">
                <a:tc>
                  <a:txBody>
                    <a:bodyPr/>
                    <a:lstStyle/>
                    <a:p>
                      <a:pPr algn="l">
                        <a:lnSpc>
                          <a:spcPct val="115000"/>
                        </a:lnSpc>
                        <a:spcAft>
                          <a:spcPts val="0"/>
                        </a:spcAft>
                      </a:pPr>
                      <a:r>
                        <a:rPr lang="en-GB" sz="900" dirty="0">
                          <a:effectLst/>
                          <a:latin typeface="+mn-lt"/>
                        </a:rPr>
                        <a:t>Property</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IPD UK Property Index</a:t>
                      </a:r>
                    </a:p>
                  </a:txBody>
                  <a:tcPr marL="68580" marR="68580" marT="0" marB="0" anchor="ctr"/>
                </a:tc>
                <a:extLst>
                  <a:ext uri="{0D108BD9-81ED-4DB2-BD59-A6C34878D82A}">
                    <a16:rowId xmlns:a16="http://schemas.microsoft.com/office/drawing/2014/main" val="3952200175"/>
                  </a:ext>
                </a:extLst>
              </a:tr>
              <a:tr h="167125">
                <a:tc>
                  <a:txBody>
                    <a:bodyPr/>
                    <a:lstStyle/>
                    <a:p>
                      <a:pPr algn="l">
                        <a:lnSpc>
                          <a:spcPct val="115000"/>
                        </a:lnSpc>
                        <a:spcAft>
                          <a:spcPts val="0"/>
                        </a:spcAft>
                      </a:pPr>
                      <a:r>
                        <a:rPr lang="en-GB" sz="900">
                          <a:effectLst/>
                          <a:latin typeface="+mn-lt"/>
                        </a:rPr>
                        <a:t>Property</a:t>
                      </a:r>
                      <a:endParaRPr lang="en-GB" sz="9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IPD UK Property Index</a:t>
                      </a:r>
                    </a:p>
                  </a:txBody>
                  <a:tcPr marL="68580" marR="68580" marT="0" marB="0" anchor="ctr"/>
                </a:tc>
                <a:extLst>
                  <a:ext uri="{0D108BD9-81ED-4DB2-BD59-A6C34878D82A}">
                    <a16:rowId xmlns:a16="http://schemas.microsoft.com/office/drawing/2014/main" val="673803364"/>
                  </a:ext>
                </a:extLst>
              </a:tr>
              <a:tr h="167125">
                <a:tc>
                  <a:txBody>
                    <a:bodyPr/>
                    <a:lstStyle/>
                    <a:p>
                      <a:pPr algn="l">
                        <a:lnSpc>
                          <a:spcPct val="115000"/>
                        </a:lnSpc>
                        <a:spcAft>
                          <a:spcPts val="0"/>
                        </a:spcAft>
                      </a:pPr>
                      <a:r>
                        <a:rPr lang="en-GB" sz="900" dirty="0">
                          <a:effectLst/>
                          <a:latin typeface="+mn-lt"/>
                        </a:rPr>
                        <a:t>UK Equities</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ea typeface="Calibri" panose="020F0502020204030204" pitchFamily="34" charset="0"/>
                          <a:cs typeface="Times New Roman" panose="02020603050405020304" pitchFamily="18" charset="0"/>
                        </a:rPr>
                        <a:t>FTSE All Share TR GBP</a:t>
                      </a:r>
                    </a:p>
                  </a:txBody>
                  <a:tcPr marL="68580" marR="68580" marT="0" marB="0" anchor="ctr"/>
                </a:tc>
                <a:extLst>
                  <a:ext uri="{0D108BD9-81ED-4DB2-BD59-A6C34878D82A}">
                    <a16:rowId xmlns:a16="http://schemas.microsoft.com/office/drawing/2014/main" val="1223816674"/>
                  </a:ext>
                </a:extLst>
              </a:tr>
              <a:tr h="167125">
                <a:tc>
                  <a:txBody>
                    <a:bodyPr/>
                    <a:lstStyle/>
                    <a:p>
                      <a:pPr algn="l">
                        <a:lnSpc>
                          <a:spcPct val="115000"/>
                        </a:lnSpc>
                        <a:spcAft>
                          <a:spcPts val="0"/>
                        </a:spcAft>
                      </a:pPr>
                      <a:r>
                        <a:rPr lang="en-GB" sz="900" dirty="0">
                          <a:effectLst/>
                          <a:latin typeface="+mn-lt"/>
                        </a:rPr>
                        <a:t>Japanese Equities</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ea typeface="Calibri" panose="020F0502020204030204" pitchFamily="34" charset="0"/>
                          <a:cs typeface="Times New Roman" panose="02020603050405020304" pitchFamily="18" charset="0"/>
                        </a:rPr>
                        <a:t>FTSE Japan TR</a:t>
                      </a:r>
                    </a:p>
                  </a:txBody>
                  <a:tcPr marL="68580" marR="68580" marT="0" marB="0" anchor="ctr"/>
                </a:tc>
                <a:extLst>
                  <a:ext uri="{0D108BD9-81ED-4DB2-BD59-A6C34878D82A}">
                    <a16:rowId xmlns:a16="http://schemas.microsoft.com/office/drawing/2014/main" val="2055090196"/>
                  </a:ext>
                </a:extLst>
              </a:tr>
              <a:tr h="167125">
                <a:tc>
                  <a:txBody>
                    <a:bodyPr/>
                    <a:lstStyle/>
                    <a:p>
                      <a:pPr algn="l">
                        <a:lnSpc>
                          <a:spcPct val="115000"/>
                        </a:lnSpc>
                        <a:spcAft>
                          <a:spcPts val="0"/>
                        </a:spcAft>
                      </a:pPr>
                      <a:r>
                        <a:rPr lang="en-GB" sz="900" dirty="0">
                          <a:effectLst/>
                          <a:latin typeface="+mn-lt"/>
                        </a:rPr>
                        <a:t>Pacific Equities ex Japan</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FTSE AW AP ex JPN TR GBP</a:t>
                      </a:r>
                    </a:p>
                  </a:txBody>
                  <a:tcPr marL="68580" marR="68580" marT="0" marB="0" anchor="ctr"/>
                </a:tc>
                <a:extLst>
                  <a:ext uri="{0D108BD9-81ED-4DB2-BD59-A6C34878D82A}">
                    <a16:rowId xmlns:a16="http://schemas.microsoft.com/office/drawing/2014/main" val="900814465"/>
                  </a:ext>
                </a:extLst>
              </a:tr>
              <a:tr h="218117">
                <a:tc>
                  <a:txBody>
                    <a:bodyPr/>
                    <a:lstStyle/>
                    <a:p>
                      <a:pPr algn="l">
                        <a:lnSpc>
                          <a:spcPct val="115000"/>
                        </a:lnSpc>
                        <a:spcAft>
                          <a:spcPts val="0"/>
                        </a:spcAft>
                      </a:pPr>
                      <a:r>
                        <a:rPr lang="en-GB" sz="900" dirty="0">
                          <a:effectLst/>
                          <a:latin typeface="+mn-lt"/>
                        </a:rPr>
                        <a:t>North American Equities</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MSCI North America NR USD</a:t>
                      </a:r>
                    </a:p>
                  </a:txBody>
                  <a:tcPr marL="68580" marR="68580" marT="0" marB="0" anchor="ctr"/>
                </a:tc>
                <a:extLst>
                  <a:ext uri="{0D108BD9-81ED-4DB2-BD59-A6C34878D82A}">
                    <a16:rowId xmlns:a16="http://schemas.microsoft.com/office/drawing/2014/main" val="730951525"/>
                  </a:ext>
                </a:extLst>
              </a:tr>
              <a:tr h="167125">
                <a:tc>
                  <a:txBody>
                    <a:bodyPr/>
                    <a:lstStyle/>
                    <a:p>
                      <a:pPr algn="l">
                        <a:lnSpc>
                          <a:spcPct val="115000"/>
                        </a:lnSpc>
                        <a:spcAft>
                          <a:spcPts val="0"/>
                        </a:spcAft>
                      </a:pPr>
                      <a:r>
                        <a:rPr lang="en-GB" sz="900" dirty="0">
                          <a:effectLst/>
                          <a:latin typeface="+mn-lt"/>
                        </a:rPr>
                        <a:t>European Equities ex UK</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rPr>
                        <a:t>FSTE AW </a:t>
                      </a:r>
                      <a:r>
                        <a:rPr lang="en-GB" sz="900" dirty="0" err="1">
                          <a:effectLst/>
                          <a:latin typeface="+mn-lt"/>
                        </a:rPr>
                        <a:t>Eur</a:t>
                      </a:r>
                      <a:r>
                        <a:rPr lang="en-GB" sz="900" dirty="0">
                          <a:effectLst/>
                          <a:latin typeface="+mn-lt"/>
                        </a:rPr>
                        <a:t> ex UK </a:t>
                      </a:r>
                      <a:r>
                        <a:rPr lang="en-GB" sz="900" dirty="0" err="1">
                          <a:effectLst/>
                          <a:latin typeface="+mn-lt"/>
                        </a:rPr>
                        <a:t>Tr</a:t>
                      </a:r>
                      <a:r>
                        <a:rPr lang="en-GB" sz="900" dirty="0">
                          <a:effectLst/>
                          <a:latin typeface="+mn-lt"/>
                        </a:rPr>
                        <a:t> GBP</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6831080"/>
                  </a:ext>
                </a:extLst>
              </a:tr>
              <a:tr h="167125">
                <a:tc>
                  <a:txBody>
                    <a:bodyPr/>
                    <a:lstStyle/>
                    <a:p>
                      <a:pPr algn="l">
                        <a:lnSpc>
                          <a:spcPct val="115000"/>
                        </a:lnSpc>
                        <a:spcAft>
                          <a:spcPts val="0"/>
                        </a:spcAft>
                      </a:pPr>
                      <a:r>
                        <a:rPr lang="en-GB" sz="900" dirty="0">
                          <a:effectLst/>
                          <a:latin typeface="+mn-lt"/>
                        </a:rPr>
                        <a:t>Global Small Cap</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rPr>
                        <a:t>MSCI World Small Cap NR USD</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0996028"/>
                  </a:ext>
                </a:extLst>
              </a:tr>
              <a:tr h="167125">
                <a:tc>
                  <a:txBody>
                    <a:bodyPr/>
                    <a:lstStyle/>
                    <a:p>
                      <a:pPr algn="l">
                        <a:lnSpc>
                          <a:spcPct val="115000"/>
                        </a:lnSpc>
                        <a:spcAft>
                          <a:spcPts val="0"/>
                        </a:spcAft>
                      </a:pPr>
                      <a:r>
                        <a:rPr lang="en-GB" sz="900" dirty="0">
                          <a:effectLst/>
                          <a:latin typeface="+mn-lt"/>
                        </a:rPr>
                        <a:t>Global Value Stocks</a:t>
                      </a:r>
                      <a:endParaRPr lang="en-GB" sz="9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dirty="0">
                          <a:effectLst/>
                          <a:latin typeface="+mn-lt"/>
                          <a:ea typeface="Calibri" panose="020F0502020204030204" pitchFamily="34" charset="0"/>
                          <a:cs typeface="Times New Roman" panose="02020603050405020304" pitchFamily="18" charset="0"/>
                        </a:rPr>
                        <a:t>MSCI World Value NR USD</a:t>
                      </a:r>
                    </a:p>
                  </a:txBody>
                  <a:tcPr marL="68580" marR="68580" marT="0" marB="0" anchor="ctr"/>
                </a:tc>
                <a:extLst>
                  <a:ext uri="{0D108BD9-81ED-4DB2-BD59-A6C34878D82A}">
                    <a16:rowId xmlns:a16="http://schemas.microsoft.com/office/drawing/2014/main" val="384301672"/>
                  </a:ext>
                </a:extLst>
              </a:tr>
              <a:tr h="167125">
                <a:tc>
                  <a:txBody>
                    <a:bodyPr/>
                    <a:lstStyle/>
                    <a:p>
                      <a:pPr algn="l">
                        <a:lnSpc>
                          <a:spcPct val="115000"/>
                        </a:lnSpc>
                        <a:spcAft>
                          <a:spcPts val="0"/>
                        </a:spcAft>
                      </a:pPr>
                      <a:r>
                        <a:rPr lang="en-GB" sz="900">
                          <a:effectLst/>
                          <a:latin typeface="+mn-lt"/>
                        </a:rPr>
                        <a:t>Emerging Markets</a:t>
                      </a:r>
                      <a:endParaRPr lang="en-GB" sz="9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MSCI Emerging Markets</a:t>
                      </a:r>
                    </a:p>
                  </a:txBody>
                  <a:tcPr marL="68580" marR="68580" marT="0" marB="0" anchor="ctr"/>
                </a:tc>
                <a:extLst>
                  <a:ext uri="{0D108BD9-81ED-4DB2-BD59-A6C34878D82A}">
                    <a16:rowId xmlns:a16="http://schemas.microsoft.com/office/drawing/2014/main" val="3067276707"/>
                  </a:ext>
                </a:extLst>
              </a:tr>
              <a:tr h="167125">
                <a:tc>
                  <a:txBody>
                    <a:bodyPr/>
                    <a:lstStyle/>
                    <a:p>
                      <a:pPr algn="l">
                        <a:lnSpc>
                          <a:spcPct val="115000"/>
                        </a:lnSpc>
                        <a:spcAft>
                          <a:spcPts val="0"/>
                        </a:spcAft>
                      </a:pPr>
                      <a:r>
                        <a:rPr lang="en-GB" sz="900" dirty="0">
                          <a:effectLst/>
                          <a:latin typeface="+mn-lt"/>
                          <a:ea typeface="Calibri" panose="020F0502020204030204" pitchFamily="34" charset="0"/>
                          <a:cs typeface="Times New Roman" panose="02020603050405020304" pitchFamily="18" charset="0"/>
                        </a:rPr>
                        <a:t>Emerging Markets</a:t>
                      </a:r>
                    </a:p>
                  </a:txBody>
                  <a:tcPr marL="68580" marR="68580" marT="0" marB="0" anchor="ctr"/>
                </a:tc>
                <a:tc>
                  <a:txBody>
                    <a:bodyPr/>
                    <a:lstStyle/>
                    <a:p>
                      <a:pPr algn="l">
                        <a:lnSpc>
                          <a:spcPct val="115000"/>
                        </a:lnSpc>
                        <a:spcAft>
                          <a:spcPts val="0"/>
                        </a:spcAft>
                      </a:pPr>
                      <a:r>
                        <a:rPr lang="en-GB" sz="900" kern="1200" dirty="0">
                          <a:solidFill>
                            <a:schemeClr val="dk1"/>
                          </a:solidFill>
                          <a:effectLst/>
                          <a:latin typeface="+mn-lt"/>
                          <a:ea typeface="+mn-ea"/>
                          <a:cs typeface="+mn-cs"/>
                        </a:rPr>
                        <a:t>MSCI Emerging Markets</a:t>
                      </a:r>
                    </a:p>
                  </a:txBody>
                  <a:tcPr marL="68580" marR="68580" marT="0" marB="0" anchor="ctr"/>
                </a:tc>
                <a:extLst>
                  <a:ext uri="{0D108BD9-81ED-4DB2-BD59-A6C34878D82A}">
                    <a16:rowId xmlns:a16="http://schemas.microsoft.com/office/drawing/2014/main" val="1140824539"/>
                  </a:ext>
                </a:extLst>
              </a:tr>
            </a:tbl>
          </a:graphicData>
        </a:graphic>
      </p:graphicFrame>
      <p:sp>
        <p:nvSpPr>
          <p:cNvPr id="10" name="TextBox 9">
            <a:extLst>
              <a:ext uri="{FF2B5EF4-FFF2-40B4-BE49-F238E27FC236}">
                <a16:creationId xmlns:a16="http://schemas.microsoft.com/office/drawing/2014/main" id="{34F2F8C1-A972-48DD-AF78-075479B98A2F}"/>
              </a:ext>
            </a:extLst>
          </p:cNvPr>
          <p:cNvSpPr txBox="1"/>
          <p:nvPr/>
        </p:nvSpPr>
        <p:spPr>
          <a:xfrm>
            <a:off x="353423" y="6476962"/>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44103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7" y="486569"/>
            <a:ext cx="5886698" cy="5481658"/>
          </a:xfrm>
        </p:spPr>
        <p:txBody>
          <a:bodyPr vert="horz" lIns="91440" tIns="45720" rIns="91440" bIns="45720" rtlCol="0">
            <a:noAutofit/>
          </a:bodyPr>
          <a:lstStyle/>
          <a:p>
            <a:pPr marL="0" indent="0">
              <a:buNone/>
            </a:pPr>
            <a:r>
              <a:rPr lang="en-GB" sz="1100" dirty="0">
                <a:solidFill>
                  <a:schemeClr val="accent1">
                    <a:lumMod val="75000"/>
                  </a:schemeClr>
                </a:solidFill>
                <a:ea typeface="+mj-ea"/>
                <a:cs typeface="+mj-cs"/>
              </a:rPr>
              <a:t>A Blended Approach</a:t>
            </a:r>
            <a:endParaRPr lang="en-GB" sz="1000" dirty="0"/>
          </a:p>
          <a:p>
            <a:pPr marL="0" indent="0">
              <a:buNone/>
            </a:pPr>
            <a:r>
              <a:rPr lang="en-GB" sz="1000" dirty="0"/>
              <a:t>Blended management is, as the name suggests, a blend of Active and Passive Management styles. </a:t>
            </a:r>
          </a:p>
          <a:p>
            <a:pPr marL="0" indent="0">
              <a:buNone/>
            </a:pPr>
            <a:r>
              <a:rPr lang="en-GB" sz="1000" dirty="0"/>
              <a:t>Blended portfolios bring together the potential benefits of both active and passive. The portfolios will be made up of a combination of actively and passively managed funds. There is no set allocation between the two styles; the selection is based on where we see the best opportunities for growth and how to gain access to them at the best price.</a:t>
            </a:r>
          </a:p>
          <a:p>
            <a:pPr marL="0" indent="0">
              <a:buNone/>
            </a:pPr>
            <a:r>
              <a:rPr lang="en-GB" sz="1000" dirty="0"/>
              <a:t>We recognize that, within certain sectors and assets classes (property for example), it is difficult to obtain coverage passively.  In this instance we will look at how best to access the asset class whilst keeping costs low.</a:t>
            </a:r>
            <a:r>
              <a:rPr lang="en-GB" sz="1000" b="1" dirty="0"/>
              <a:t> </a:t>
            </a:r>
            <a:endParaRPr lang="en-GB" sz="1000" dirty="0"/>
          </a:p>
          <a:p>
            <a:pPr marL="0" indent="0">
              <a:buNone/>
            </a:pPr>
            <a:r>
              <a:rPr lang="en-US" sz="1100" dirty="0">
                <a:solidFill>
                  <a:schemeClr val="accent1">
                    <a:lumMod val="75000"/>
                  </a:schemeClr>
                </a:solidFill>
                <a:ea typeface="+mj-ea"/>
                <a:cs typeface="+mj-cs"/>
              </a:rPr>
              <a:t>Quarterly Review Process</a:t>
            </a:r>
            <a:endParaRPr lang="en-GB" sz="1100" dirty="0">
              <a:solidFill>
                <a:schemeClr val="accent1">
                  <a:lumMod val="75000"/>
                </a:schemeClr>
              </a:solidFill>
              <a:ea typeface="+mj-ea"/>
              <a:cs typeface="+mj-cs"/>
            </a:endParaRPr>
          </a:p>
          <a:p>
            <a:pPr marL="0" indent="0">
              <a:buNone/>
            </a:pPr>
            <a:r>
              <a:rPr lang="en-US" sz="1000" dirty="0"/>
              <a:t>The committee will consider on a quarterly basis changes to asset allocation. Asset allocation changes will be dictated by any changes made in the Zen Wealth LLP Portfolios following a review by the Investment Committee.  The changes will feed through to alterations to the weightings given to the funds listed above </a:t>
            </a:r>
            <a:endParaRPr lang="en-GB" sz="1000" dirty="0"/>
          </a:p>
          <a:p>
            <a:pPr marL="0" indent="0">
              <a:buNone/>
            </a:pPr>
            <a:r>
              <a:rPr lang="en-US" sz="1000" dirty="0"/>
              <a:t>The Committee will also consider the performance of the portfolios and will only make fund changes to react to corporate actions (where funds are closed, given a new objective, given a new benchmark or charges increased) or where it is considered that there has been continued divergence from the market return. </a:t>
            </a:r>
            <a:endParaRPr lang="en-GB" sz="1000" dirty="0"/>
          </a:p>
          <a:p>
            <a:pPr marL="0" indent="0">
              <a:buNone/>
            </a:pPr>
            <a:endParaRPr lang="en-US" sz="2400" dirty="0"/>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descr="A picture containing person, man, table, suit&#10;&#10;Description generated with very high confidence">
            <a:extLst>
              <a:ext uri="{FF2B5EF4-FFF2-40B4-BE49-F238E27FC236}">
                <a16:creationId xmlns:a16="http://schemas.microsoft.com/office/drawing/2014/main" id="{8C50D444-CFFA-4C6E-BD52-9F320DDECA13}"/>
              </a:ext>
            </a:extLst>
          </p:cNvPr>
          <p:cNvPicPr>
            <a:picLocks noChangeAspect="1"/>
          </p:cNvPicPr>
          <p:nvPr/>
        </p:nvPicPr>
        <p:blipFill rotWithShape="1">
          <a:blip r:embed="rId2">
            <a:extLst>
              <a:ext uri="{28A0092B-C50C-407E-A947-70E740481C1C}">
                <a14:useLocalDpi xmlns:a14="http://schemas.microsoft.com/office/drawing/2010/main" val="0"/>
              </a:ext>
            </a:extLst>
          </a:blip>
          <a:srcRect l="-16091" r="42678"/>
          <a:stretch/>
        </p:blipFill>
        <p:spPr>
          <a:xfrm>
            <a:off x="4743450" y="0"/>
            <a:ext cx="7553325" cy="6858000"/>
          </a:xfrm>
          <a:prstGeom prst="rect">
            <a:avLst/>
          </a:prstGeom>
        </p:spPr>
      </p:pic>
      <p:sp>
        <p:nvSpPr>
          <p:cNvPr id="7" name="TextBox 6">
            <a:extLst>
              <a:ext uri="{FF2B5EF4-FFF2-40B4-BE49-F238E27FC236}">
                <a16:creationId xmlns:a16="http://schemas.microsoft.com/office/drawing/2014/main" id="{A37ECF30-8809-4822-A010-C32D7A7528B6}"/>
              </a:ext>
            </a:extLst>
          </p:cNvPr>
          <p:cNvSpPr txBox="1"/>
          <p:nvPr/>
        </p:nvSpPr>
        <p:spPr>
          <a:xfrm>
            <a:off x="295027" y="6454796"/>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85992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01720" y="225310"/>
            <a:ext cx="11442883" cy="6257475"/>
          </a:xfrm>
        </p:spPr>
        <p:txBody>
          <a:bodyPr vert="horz" lIns="91440" tIns="45720" rIns="91440" bIns="45720" numCol="2" spcCol="360000" rtlCol="0">
            <a:noAutofit/>
          </a:bodyPr>
          <a:lstStyle/>
          <a:p>
            <a:pPr marL="0" indent="0">
              <a:buNone/>
            </a:pPr>
            <a:r>
              <a:rPr lang="en-GB" sz="1100" dirty="0">
                <a:solidFill>
                  <a:schemeClr val="accent1">
                    <a:lumMod val="75000"/>
                  </a:schemeClr>
                </a:solidFill>
                <a:ea typeface="+mj-ea"/>
                <a:cs typeface="+mj-cs"/>
              </a:rPr>
              <a:t>A Blended Approach</a:t>
            </a:r>
            <a:endParaRPr lang="en-GB" sz="1000" dirty="0"/>
          </a:p>
          <a:p>
            <a:pPr marL="0" indent="0">
              <a:buNone/>
            </a:pPr>
            <a:r>
              <a:rPr lang="en-GB" sz="1000" dirty="0"/>
              <a:t>Blended management is, as the name suggests, a blend of Active and Passive Management styles. </a:t>
            </a:r>
          </a:p>
          <a:p>
            <a:pPr marL="0" indent="0">
              <a:buNone/>
            </a:pPr>
            <a:r>
              <a:rPr lang="en-GB" sz="1000" dirty="0"/>
              <a:t>Blended portfolios bring together the potential benefits of both active and passive. The portfolios will be made up of a combination of actively and passively managed funds. There is no set allocation between the two styles; the selection is based on where we see the best opportunities for growth and how to gain access to them at the best price.</a:t>
            </a:r>
          </a:p>
          <a:p>
            <a:pPr marL="0" indent="0">
              <a:buNone/>
            </a:pPr>
            <a:r>
              <a:rPr lang="en-GB" sz="1000" dirty="0"/>
              <a:t>We recognize that, within certain sectors and assets classes (property for example), it is difficult to obtain coverage passively.  In this instance we will look at how best to access the asset class whilst keeping costs low.</a:t>
            </a:r>
            <a:r>
              <a:rPr lang="en-GB" sz="1000" b="1" dirty="0"/>
              <a:t> </a:t>
            </a:r>
            <a:endParaRPr lang="en-GB" sz="1000" dirty="0"/>
          </a:p>
          <a:p>
            <a:pPr marL="0" indent="0">
              <a:buNone/>
            </a:pPr>
            <a:r>
              <a:rPr lang="en-US" sz="1100" dirty="0">
                <a:solidFill>
                  <a:schemeClr val="accent1">
                    <a:lumMod val="75000"/>
                  </a:schemeClr>
                </a:solidFill>
                <a:ea typeface="+mj-ea"/>
                <a:cs typeface="+mj-cs"/>
              </a:rPr>
              <a:t>Quarterly Review Process</a:t>
            </a:r>
            <a:endParaRPr lang="en-GB" sz="1100" dirty="0">
              <a:solidFill>
                <a:schemeClr val="accent1">
                  <a:lumMod val="75000"/>
                </a:schemeClr>
              </a:solidFill>
              <a:ea typeface="+mj-ea"/>
              <a:cs typeface="+mj-cs"/>
            </a:endParaRPr>
          </a:p>
          <a:p>
            <a:pPr marL="0" indent="0">
              <a:buNone/>
            </a:pPr>
            <a:r>
              <a:rPr lang="en-US" sz="1000" dirty="0"/>
              <a:t>The committee will consider on a quarterly basis changes to asset allocation. Asset allocation changes will be dictated by any changes made in the Zen Wealth LLP Portfolios following a review by the Investment Committee.  The changes will feed through to alterations to the weightings given to the funds listed above </a:t>
            </a:r>
            <a:endParaRPr lang="en-GB" sz="1000" dirty="0"/>
          </a:p>
          <a:p>
            <a:pPr marL="0" indent="0">
              <a:buNone/>
            </a:pPr>
            <a:r>
              <a:rPr lang="en-US" sz="1000" dirty="0"/>
              <a:t>The Committee will also consider the performance of the portfolios and will only make fund changes to react to corporate actions (where funds are closed, given a new objective, given a new benchmark or charges increased) or where it is considered that there has been continued divergence from the market return. </a:t>
            </a:r>
          </a:p>
          <a:p>
            <a:pPr marL="0" indent="0">
              <a:buNone/>
            </a:pPr>
            <a:r>
              <a:rPr lang="en-GB" sz="1100" dirty="0">
                <a:solidFill>
                  <a:schemeClr val="accent1">
                    <a:lumMod val="75000"/>
                  </a:schemeClr>
                </a:solidFill>
                <a:ea typeface="+mj-ea"/>
                <a:cs typeface="+mj-cs"/>
              </a:rPr>
              <a:t>Monitoring Fund Performance vs. Benchmark Performance</a:t>
            </a:r>
          </a:p>
          <a:p>
            <a:pPr marL="0" indent="0">
              <a:buNone/>
            </a:pPr>
            <a:r>
              <a:rPr lang="en-US" sz="1000" dirty="0"/>
              <a:t>We believe it is important for us to keep a close eye on the funds within your portfolio to make sure that they are capturing the risk and return characteristics of the asset class(</a:t>
            </a:r>
            <a:r>
              <a:rPr lang="en-US" sz="1000" dirty="0" err="1"/>
              <a:t>es</a:t>
            </a:r>
            <a:r>
              <a:rPr lang="en-US" sz="1000" dirty="0"/>
              <a:t>) that they are targeting.  Part of this process involves us reviewing the fact sheets of the funds on a quarterly basis.  On the fact sheets we can see live fund performance versus the benchmark performance as shown below: </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a:t>It is likely that sometimes the fund will be performing better than the benchmark, whilst at other times the benchmark is performing better.  This is what we would expect because the funds are not trying to exactly replicate the performance of the benchmark.  Instead, the fund is trying to capture the asset class that the benchmark is interpreting.  We monitor the relative performance of the fund and the benchmark to make sure that they are not looking too different.  If we notice a significant difference between the two, then we will investigate further with the relevant fund manager to ensure that there is a logical and sensible explanation for this difference from the benchmark.</a:t>
            </a:r>
            <a:endParaRPr lang="en-GB" sz="1000" dirty="0"/>
          </a:p>
          <a:p>
            <a:pPr marL="0" indent="0">
              <a:buNone/>
            </a:pPr>
            <a:r>
              <a:rPr lang="en-GB" sz="1100" dirty="0">
                <a:solidFill>
                  <a:schemeClr val="accent1">
                    <a:lumMod val="75000"/>
                  </a:schemeClr>
                </a:solidFill>
                <a:ea typeface="+mj-ea"/>
                <a:cs typeface="+mj-cs"/>
              </a:rPr>
              <a:t>Portfolio Rebalancing</a:t>
            </a:r>
          </a:p>
          <a:p>
            <a:pPr marL="0" indent="0">
              <a:buNone/>
            </a:pPr>
            <a:r>
              <a:rPr lang="en-US" sz="1000" dirty="0"/>
              <a:t>You will remember that we talked with you about your risk profile and the level of risk that you might need to take on in order to achieve your investment goals.  This process was helpful in deciding which portfolio would be most appropriate for your specific needs and goals.  It also helped to make sure that you were not put into a portfolio that would expose you to unnecessary or unwanted levels of risk.</a:t>
            </a:r>
            <a:endParaRPr lang="en-GB" sz="1000" dirty="0"/>
          </a:p>
          <a:p>
            <a:pPr marL="0" indent="0">
              <a:buNone/>
            </a:pPr>
            <a:r>
              <a:rPr lang="en-US" sz="1000" dirty="0"/>
              <a:t>The different asset classes in your portfolio should not all perform well or badly at the same time.  The different timings of their types of performance is useful to the portfolio as a whole because it means that you are diversified.   </a:t>
            </a:r>
            <a:endParaRPr lang="en-GB" sz="1000" dirty="0"/>
          </a:p>
          <a:p>
            <a:pPr marL="0" indent="0">
              <a:buNone/>
            </a:pPr>
            <a:r>
              <a:rPr lang="en-US" sz="1000" dirty="0"/>
              <a:t>Equities, for example, might perform better over a given time period than bonds.  This would mean that the proportion of the total portfolio that is made up of equities increases from the initial proportion.  At the same time, the proportion of bonds in the portfolio would, in this example, have reduced.  </a:t>
            </a:r>
            <a:endParaRPr lang="en-GB" sz="1000" dirty="0"/>
          </a:p>
          <a:p>
            <a:pPr marL="0" indent="0">
              <a:buNone/>
            </a:pPr>
            <a:r>
              <a:rPr lang="en-US" sz="1000" dirty="0"/>
              <a:t>This is perfectly natural as the capital markets move up and down in relation to each other.  However, the danger is that the portfolio may ‘drift’ so far away from the initial proportions of asset classes that the portfolio is exposed to more risk than we initially designed it to.  </a:t>
            </a:r>
            <a:endParaRPr lang="en-GB" sz="1000" dirty="0"/>
          </a:p>
          <a:p>
            <a:pPr marL="0" indent="0">
              <a:buNone/>
            </a:pPr>
            <a:r>
              <a:rPr lang="en-US" sz="1000" dirty="0"/>
              <a:t>In order to safeguard against this, it is necessary for us to sell some of the asset class(</a:t>
            </a:r>
            <a:r>
              <a:rPr lang="en-US" sz="1000" dirty="0" err="1"/>
              <a:t>es</a:t>
            </a:r>
            <a:r>
              <a:rPr lang="en-US" sz="1000" dirty="0"/>
              <a:t>) that have performed relatively well, and also buy some of the asset class(</a:t>
            </a:r>
            <a:r>
              <a:rPr lang="en-US" sz="1000" dirty="0" err="1"/>
              <a:t>es</a:t>
            </a:r>
            <a:r>
              <a:rPr lang="en-US" sz="1000" dirty="0"/>
              <a:t>) that haven’t performed so well.  We call this process ‘rebalancing’.</a:t>
            </a:r>
            <a:endParaRPr lang="en-US" sz="2400" dirty="0"/>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a:extLst>
              <a:ext uri="{FF2B5EF4-FFF2-40B4-BE49-F238E27FC236}">
                <a16:creationId xmlns:a16="http://schemas.microsoft.com/office/drawing/2014/main" id="{451BC9D8-4E86-46E3-80F6-BCD1760AF3C0}"/>
              </a:ext>
            </a:extLst>
          </p:cNvPr>
          <p:cNvPicPr preferRelativeResize="0">
            <a:picLocks noChangeAspect="1"/>
          </p:cNvPicPr>
          <p:nvPr/>
        </p:nvPicPr>
        <p:blipFill>
          <a:blip r:embed="rId2"/>
          <a:stretch>
            <a:fillRect/>
          </a:stretch>
        </p:blipFill>
        <p:spPr>
          <a:xfrm>
            <a:off x="547397" y="4569670"/>
            <a:ext cx="4633197" cy="2063020"/>
          </a:xfrm>
          <a:prstGeom prst="rect">
            <a:avLst/>
          </a:prstGeom>
        </p:spPr>
      </p:pic>
      <p:sp>
        <p:nvSpPr>
          <p:cNvPr id="8" name="TextBox 7">
            <a:extLst>
              <a:ext uri="{FF2B5EF4-FFF2-40B4-BE49-F238E27FC236}">
                <a16:creationId xmlns:a16="http://schemas.microsoft.com/office/drawing/2014/main" id="{358E2A5A-09D6-4001-BF1E-B6FC037AED61}"/>
              </a:ext>
            </a:extLst>
          </p:cNvPr>
          <p:cNvSpPr txBox="1"/>
          <p:nvPr/>
        </p:nvSpPr>
        <p:spPr>
          <a:xfrm>
            <a:off x="8350376" y="6378774"/>
            <a:ext cx="3841624"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08310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01720" y="225310"/>
            <a:ext cx="11442883" cy="6257475"/>
          </a:xfrm>
        </p:spPr>
        <p:txBody>
          <a:bodyPr vert="horz" lIns="91440" tIns="45720" rIns="91440" bIns="45720" numCol="2" spcCol="360000" rtlCol="0">
            <a:noAutofit/>
          </a:bodyPr>
          <a:lstStyle/>
          <a:p>
            <a:pPr marL="0" indent="0">
              <a:buNone/>
            </a:pPr>
            <a:r>
              <a:rPr lang="en-US" sz="1100" dirty="0">
                <a:solidFill>
                  <a:schemeClr val="accent1">
                    <a:lumMod val="75000"/>
                  </a:schemeClr>
                </a:solidFill>
                <a:ea typeface="+mj-ea"/>
                <a:cs typeface="+mj-cs"/>
              </a:rPr>
              <a:t>Advisory Management</a:t>
            </a:r>
            <a:endParaRPr lang="en-GB" sz="1100" dirty="0">
              <a:solidFill>
                <a:schemeClr val="accent1">
                  <a:lumMod val="75000"/>
                </a:schemeClr>
              </a:solidFill>
              <a:ea typeface="+mj-ea"/>
              <a:cs typeface="+mj-cs"/>
            </a:endParaRPr>
          </a:p>
          <a:p>
            <a:pPr marL="0" indent="0">
              <a:buNone/>
            </a:pPr>
            <a:r>
              <a:rPr lang="en-US" sz="1200" dirty="0"/>
              <a:t>We have reviewed a number of available rebalancing processes.  We have decided to adopt a time-based rebalancing process.  This means that every 12 months we sell and buy the necessary asset classes, so that the asset classes in your portfolio are returned to their initial proportions.  In this instance we will seek prior approval from you before amendments to your portfolios are made.</a:t>
            </a:r>
            <a:endParaRPr lang="en-GB" sz="1200" dirty="0"/>
          </a:p>
          <a:p>
            <a:pPr marL="0" indent="0">
              <a:buNone/>
            </a:pPr>
            <a:r>
              <a:rPr lang="en-US" sz="1100" dirty="0">
                <a:solidFill>
                  <a:schemeClr val="accent1">
                    <a:lumMod val="75000"/>
                  </a:schemeClr>
                </a:solidFill>
                <a:ea typeface="+mj-ea"/>
                <a:cs typeface="+mj-cs"/>
              </a:rPr>
              <a:t>Discretionary Management </a:t>
            </a:r>
            <a:endParaRPr lang="en-GB" sz="1100" dirty="0">
              <a:solidFill>
                <a:schemeClr val="accent1">
                  <a:lumMod val="75000"/>
                </a:schemeClr>
              </a:solidFill>
              <a:ea typeface="+mj-ea"/>
              <a:cs typeface="+mj-cs"/>
            </a:endParaRPr>
          </a:p>
          <a:p>
            <a:pPr marL="0" indent="0">
              <a:buNone/>
            </a:pPr>
            <a:r>
              <a:rPr lang="en-US" sz="1200" dirty="0"/>
              <a:t>Where assets are managed on a limited discretionary mandate, the portfolios will be rebalanced quarterly.  Unlike Advisory Management, this process is automatic and we do not seek your approval before rebalancing the portfolio.  </a:t>
            </a:r>
            <a:endParaRPr lang="en-GB" sz="1200" dirty="0"/>
          </a:p>
          <a:p>
            <a:pPr marL="0" indent="0">
              <a:buNone/>
            </a:pPr>
            <a:r>
              <a:rPr lang="en-GB" sz="1100" dirty="0">
                <a:solidFill>
                  <a:schemeClr val="accent1">
                    <a:lumMod val="75000"/>
                  </a:schemeClr>
                </a:solidFill>
                <a:ea typeface="+mj-ea"/>
                <a:cs typeface="+mj-cs"/>
              </a:rPr>
              <a:t>Investor Protection</a:t>
            </a:r>
          </a:p>
          <a:p>
            <a:pPr marL="0" indent="0">
              <a:buNone/>
            </a:pPr>
            <a:r>
              <a:rPr lang="en-US" sz="1200" dirty="0"/>
              <a:t>Before we invest your money into any funds, we follow a process to ensure that there are the appropriate checks and balances in place to ensure your money is safe.  This is a complicated but robust process that involves ‘custodians’, ‘transfer agents’ and ‘trustees’.</a:t>
            </a:r>
            <a:endParaRPr lang="en-GB" sz="1200" dirty="0"/>
          </a:p>
          <a:p>
            <a:pPr marL="0" indent="0">
              <a:buNone/>
            </a:pPr>
            <a:r>
              <a:rPr lang="en-GB" sz="1100" dirty="0">
                <a:solidFill>
                  <a:schemeClr val="accent1">
                    <a:lumMod val="75000"/>
                  </a:schemeClr>
                </a:solidFill>
                <a:ea typeface="+mj-ea"/>
                <a:cs typeface="+mj-cs"/>
              </a:rPr>
              <a:t>Platform and Tax Wrapper Availability</a:t>
            </a:r>
          </a:p>
          <a:p>
            <a:pPr marL="0" indent="0">
              <a:buNone/>
            </a:pPr>
            <a:r>
              <a:rPr lang="en-US" sz="1200" dirty="0"/>
              <a:t>We believe that Platforms will play a major role in the delivery of a portfolio based solution. Clearly, there is little point in selecting funds that cannot be deployed in your preferred platform because you will have to replace these with alternatives which could alter asset allocation and risk.</a:t>
            </a:r>
            <a:endParaRPr lang="en-GB" sz="1200" dirty="0"/>
          </a:p>
          <a:p>
            <a:pPr marL="0" indent="0">
              <a:buNone/>
            </a:pPr>
            <a:r>
              <a:rPr lang="en-US" sz="1200" dirty="0"/>
              <a:t>We select funds which should, universally be accepted by a wide range of wrap platforms which allows us to source the best product for your specific needs.</a:t>
            </a:r>
            <a:endParaRPr lang="en-GB" sz="1200" dirty="0"/>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TextBox 6">
            <a:extLst>
              <a:ext uri="{FF2B5EF4-FFF2-40B4-BE49-F238E27FC236}">
                <a16:creationId xmlns:a16="http://schemas.microsoft.com/office/drawing/2014/main" id="{50FB58D4-07D0-4B70-BC79-A28530F4C086}"/>
              </a:ext>
            </a:extLst>
          </p:cNvPr>
          <p:cNvSpPr txBox="1"/>
          <p:nvPr/>
        </p:nvSpPr>
        <p:spPr>
          <a:xfrm>
            <a:off x="201720" y="6355827"/>
            <a:ext cx="6502400"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9617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96A56BB2-8CB9-4ED4-879E-A6FD9DBD268E}"/>
              </a:ext>
            </a:extLst>
          </p:cNvPr>
          <p:cNvSpPr/>
          <p:nvPr/>
        </p:nvSpPr>
        <p:spPr>
          <a:xfrm rot="5400000">
            <a:off x="-195943" y="195942"/>
            <a:ext cx="3144416" cy="2752531"/>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535" y="128192"/>
            <a:ext cx="1344530" cy="1972710"/>
          </a:xfrm>
          <a:prstGeom prst="rect">
            <a:avLst/>
          </a:prstGeom>
        </p:spPr>
      </p:pic>
      <p:sp>
        <p:nvSpPr>
          <p:cNvPr id="2" name="Rectangle 1">
            <a:extLst>
              <a:ext uri="{FF2B5EF4-FFF2-40B4-BE49-F238E27FC236}">
                <a16:creationId xmlns:a16="http://schemas.microsoft.com/office/drawing/2014/main" id="{03D5F7B8-F3A1-4A19-A051-DCE87E5277CA}"/>
              </a:ext>
            </a:extLst>
          </p:cNvPr>
          <p:cNvSpPr/>
          <p:nvPr/>
        </p:nvSpPr>
        <p:spPr>
          <a:xfrm>
            <a:off x="5345131" y="2100902"/>
            <a:ext cx="6096000" cy="1200329"/>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Level 30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The Leadenhall Building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122 Leadenhall Street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EC3V 4AB</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Tel: 020 3753 4638</a:t>
            </a:r>
          </a:p>
        </p:txBody>
      </p:sp>
      <p:pic>
        <p:nvPicPr>
          <p:cNvPr id="10" name="Picture 9">
            <a:extLst>
              <a:ext uri="{FF2B5EF4-FFF2-40B4-BE49-F238E27FC236}">
                <a16:creationId xmlns:a16="http://schemas.microsoft.com/office/drawing/2014/main" id="{50737563-5955-4A59-B7A7-E5C236661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5" y="128192"/>
            <a:ext cx="988056" cy="1497523"/>
          </a:xfrm>
          <a:prstGeom prst="rect">
            <a:avLst/>
          </a:prstGeom>
        </p:spPr>
      </p:pic>
      <p:sp>
        <p:nvSpPr>
          <p:cNvPr id="13" name="Text Box 24">
            <a:extLst>
              <a:ext uri="{FF2B5EF4-FFF2-40B4-BE49-F238E27FC236}">
                <a16:creationId xmlns:a16="http://schemas.microsoft.com/office/drawing/2014/main" id="{6E220BD4-78F3-4553-B9D4-7E3624E2A4FD}"/>
              </a:ext>
            </a:extLst>
          </p:cNvPr>
          <p:cNvSpPr txBox="1">
            <a:spLocks noChangeArrowheads="1"/>
          </p:cNvSpPr>
          <p:nvPr/>
        </p:nvSpPr>
        <p:spPr bwMode="auto">
          <a:xfrm>
            <a:off x="258387" y="6254648"/>
            <a:ext cx="8201102" cy="6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Zen Wealth LLP is an appointed representative of Best Practice IFA Group Limited which is authorised and regulated by the Financial Conduct Authority.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33872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E0AB6730563748A595D8547ECA7A26" ma:contentTypeVersion="12" ma:contentTypeDescription="Create a new document." ma:contentTypeScope="" ma:versionID="886f28a0e9150c48f62cda0a5241de3d">
  <xsd:schema xmlns:xsd="http://www.w3.org/2001/XMLSchema" xmlns:xs="http://www.w3.org/2001/XMLSchema" xmlns:p="http://schemas.microsoft.com/office/2006/metadata/properties" xmlns:ns2="47132339-6cbe-43f9-930d-2ac39d782e15" xmlns:ns3="3b5fcbd9-33b5-4d28-99d3-91b6a09c8465" targetNamespace="http://schemas.microsoft.com/office/2006/metadata/properties" ma:root="true" ma:fieldsID="6e6e1bf8b4a06dbc15610dbc352d1cf1" ns2:_="" ns3:_="">
    <xsd:import namespace="47132339-6cbe-43f9-930d-2ac39d782e15"/>
    <xsd:import namespace="3b5fcbd9-33b5-4d28-99d3-91b6a09c846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32339-6cbe-43f9-930d-2ac39d782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fcbd9-33b5-4d28-99d3-91b6a09c846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41D60C-0FD8-4D52-BD13-8ABB5462D787}">
  <ds:schemaRefs>
    <ds:schemaRef ds:uri="http://schemas.microsoft.com/sharepoint/v3/contenttype/forms"/>
  </ds:schemaRefs>
</ds:datastoreItem>
</file>

<file path=customXml/itemProps2.xml><?xml version="1.0" encoding="utf-8"?>
<ds:datastoreItem xmlns:ds="http://schemas.openxmlformats.org/officeDocument/2006/customXml" ds:itemID="{B2368814-45C2-405A-9707-E8C62928B623}"/>
</file>

<file path=customXml/itemProps3.xml><?xml version="1.0" encoding="utf-8"?>
<ds:datastoreItem xmlns:ds="http://schemas.openxmlformats.org/officeDocument/2006/customXml" ds:itemID="{58BEC7B8-D213-45DE-97A8-E7CFD54EAC4A}">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7132339-6cbe-43f9-930d-2ac39d782e15"/>
    <ds:schemaRef ds:uri="http://schemas.microsoft.com/office/2006/documentManagement/types"/>
    <ds:schemaRef ds:uri="3b5fcbd9-33b5-4d28-99d3-91b6a09c846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490</TotalTime>
  <Words>2451</Words>
  <Application>Microsoft Office PowerPoint</Application>
  <PresentationFormat>Widescreen</PresentationFormat>
  <Paragraphs>198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Book</vt:lpstr>
      <vt:lpstr>Calibri</vt:lpstr>
      <vt:lpstr>Calibri Light</vt:lpstr>
      <vt:lpstr>Estrangelo Edessa</vt:lpstr>
      <vt:lpstr>Trajan Pro</vt:lpstr>
      <vt:lpstr>Office Theme</vt:lpstr>
      <vt:lpstr>PowerPoint Presentation</vt:lpstr>
      <vt:lpstr>How do we blend funds</vt:lpstr>
      <vt:lpstr>Initial Fund Screening</vt:lpstr>
      <vt:lpstr>PowerPoint Presentation</vt:lpstr>
      <vt:lpstr>Fund Selection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Rice</dc:creator>
  <cp:lastModifiedBy>Jay Rice</cp:lastModifiedBy>
  <cp:revision>3</cp:revision>
  <dcterms:created xsi:type="dcterms:W3CDTF">2017-09-22T15:11:31Z</dcterms:created>
  <dcterms:modified xsi:type="dcterms:W3CDTF">2019-03-28T14:17:43Z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0x010100CEE0AB6730563748A595D8547ECA7A26</vt:lpwstr>
  </property>
  <property fmtid="{D5CDD505-2E9C-101B-9397-08002B2CF9AE}" pid="3" name="AuthorIds_UIVersion_1024">
    <vt:lpwstr>12</vt:lpwstr>
  </property>
</Properties>
</file>